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4" r:id="rId3"/>
    <p:sldId id="261" r:id="rId4"/>
    <p:sldId id="262" r:id="rId5"/>
    <p:sldId id="264" r:id="rId6"/>
    <p:sldId id="266" r:id="rId7"/>
    <p:sldId id="267" r:id="rId8"/>
    <p:sldId id="268" r:id="rId9"/>
    <p:sldId id="275" r:id="rId10"/>
    <p:sldId id="270" r:id="rId11"/>
    <p:sldId id="271" r:id="rId12"/>
    <p:sldId id="273" r:id="rId13"/>
    <p:sldId id="276" r:id="rId14"/>
    <p:sldId id="272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E8537-F890-448C-B9A3-98EE2CCF3A6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39D12-16BF-4D3D-A40D-54BD913B5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39D12-16BF-4D3D-A40D-54BD913B58F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68142A-80AD-4DDC-AFB7-472D0B567457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B6768C-9FF4-4F1C-9F6D-5F6599AA7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file:///d:\colrwmf2\xmas\elfwjack.wmf" TargetMode="External"/><Relationship Id="rId3" Type="http://schemas.openxmlformats.org/officeDocument/2006/relationships/image" Target="../media/image6.w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file:///d:\colrwmf2\people\girlwgif.wm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4.bin"/><Relationship Id="rId7" Type="http://schemas.openxmlformats.org/officeDocument/2006/relationships/image" Target="file:///d:\colrwmf2\people\girlwgif.wm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Relationship Id="rId9" Type="http://schemas.openxmlformats.org/officeDocument/2006/relationships/image" Target="file:///d:\colrwmf2\xmas\elvesmak.wm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oleObject" Target="../embeddings/oleObject7.bin"/><Relationship Id="rId3" Type="http://schemas.openxmlformats.org/officeDocument/2006/relationships/image" Target="../media/image12.wmf"/><Relationship Id="rId7" Type="http://schemas.openxmlformats.org/officeDocument/2006/relationships/image" Target="../media/image16.jpeg"/><Relationship Id="rId12" Type="http://schemas.openxmlformats.org/officeDocument/2006/relationships/image" Target="file:///d:\colrwmf2\people\boywvide.wm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jpeg"/><Relationship Id="rId11" Type="http://schemas.openxmlformats.org/officeDocument/2006/relationships/image" Target="../media/image20.wmf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29.png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28.png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 flipH="1">
            <a:off x="1285852" y="642918"/>
            <a:ext cx="6500858" cy="48577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85982" y="200024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10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14488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Алгебра и начала анализа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Picture 5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357430"/>
            <a:ext cx="1782763" cy="2555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Цель урока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7239000" cy="16052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Научиться строить график незнакомой функции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328612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</a:t>
            </a:r>
            <a:endParaRPr kumimoji="0" lang="ru-RU" sz="44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00034" y="4572008"/>
            <a:ext cx="7239000" cy="160527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Исследование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функции с помощью производной и построение графика функции.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1810"/>
            <a:ext cx="83776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Какие свойства функции необходимо 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знать для построения графика? 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071810"/>
            <a:ext cx="86661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Найти ответы на нахождение монотонности 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функции, критических точек и  точек 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экстремума поможет …..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 build="p"/>
      <p:bldP spid="9" grpId="0"/>
      <p:bldP spid="9" grpId="1"/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План исследования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Найти область определения.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Область значений(если возможно найти)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Исследовать на четность и нечетность, периодичность (для тригонометрических) функцию.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точки пересечения графика с осями координат(осью Ох и осью </a:t>
            </a:r>
            <a:r>
              <a:rPr lang="ru-RU" dirty="0" err="1" smtClean="0">
                <a:solidFill>
                  <a:schemeClr val="accent1"/>
                </a:solidFill>
              </a:rPr>
              <a:t>Оу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критические точки.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промежутки монотонности(возрастания и убывания)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Найти точки экстремума и экстремум функции(</a:t>
            </a:r>
            <a:r>
              <a:rPr lang="ru-RU" sz="3200" dirty="0" err="1" smtClean="0">
                <a:solidFill>
                  <a:schemeClr val="accent1"/>
                </a:solidFill>
              </a:rPr>
              <a:t>х</a:t>
            </a:r>
            <a:r>
              <a:rPr lang="en-US" sz="1800" dirty="0" smtClean="0">
                <a:solidFill>
                  <a:schemeClr val="accent1"/>
                </a:solidFill>
              </a:rPr>
              <a:t>max, </a:t>
            </a:r>
            <a:r>
              <a:rPr lang="en-US" sz="3200" dirty="0" err="1" smtClean="0">
                <a:solidFill>
                  <a:schemeClr val="accent1"/>
                </a:solidFill>
              </a:rPr>
              <a:t>x</a:t>
            </a:r>
            <a:r>
              <a:rPr lang="en-US" sz="1800" dirty="0" err="1" smtClean="0">
                <a:solidFill>
                  <a:schemeClr val="accent1"/>
                </a:solidFill>
              </a:rPr>
              <a:t>min</a:t>
            </a:r>
            <a:r>
              <a:rPr lang="en-US" sz="1800" dirty="0" smtClean="0">
                <a:solidFill>
                  <a:schemeClr val="accent1"/>
                </a:solidFill>
              </a:rPr>
              <a:t>, </a:t>
            </a:r>
            <a:r>
              <a:rPr lang="en-US" sz="3200" dirty="0" err="1" smtClean="0">
                <a:solidFill>
                  <a:schemeClr val="accent1"/>
                </a:solidFill>
              </a:rPr>
              <a:t>y</a:t>
            </a:r>
            <a:r>
              <a:rPr lang="en-US" sz="1800" dirty="0" err="1" smtClean="0">
                <a:solidFill>
                  <a:schemeClr val="accent1"/>
                </a:solidFill>
              </a:rPr>
              <a:t>max</a:t>
            </a:r>
            <a:r>
              <a:rPr lang="en-US" sz="1800" dirty="0" smtClean="0">
                <a:solidFill>
                  <a:schemeClr val="accent1"/>
                </a:solidFill>
              </a:rPr>
              <a:t>, </a:t>
            </a:r>
            <a:r>
              <a:rPr lang="en-US" sz="3200" dirty="0" err="1" smtClean="0">
                <a:solidFill>
                  <a:schemeClr val="accent1"/>
                </a:solidFill>
              </a:rPr>
              <a:t>y</a:t>
            </a:r>
            <a:r>
              <a:rPr lang="en-US" sz="1800" dirty="0" err="1" smtClean="0">
                <a:solidFill>
                  <a:schemeClr val="accent1"/>
                </a:solidFill>
              </a:rPr>
              <a:t>min</a:t>
            </a:r>
            <a:r>
              <a:rPr lang="en-US" sz="1800" dirty="0" smtClean="0">
                <a:solidFill>
                  <a:schemeClr val="accent1"/>
                </a:solidFill>
              </a:rPr>
              <a:t>)</a:t>
            </a:r>
            <a:endParaRPr lang="ru-RU" sz="1800" dirty="0" smtClean="0">
              <a:solidFill>
                <a:schemeClr val="accent1"/>
              </a:solidFill>
            </a:endParaRPr>
          </a:p>
          <a:p>
            <a:r>
              <a:rPr lang="ru-RU" sz="2800" dirty="0" smtClean="0">
                <a:solidFill>
                  <a:schemeClr val="accent1"/>
                </a:solidFill>
              </a:rPr>
              <a:t>Построить график.</a:t>
            </a:r>
            <a:endParaRPr lang="en-US" sz="3300" dirty="0" smtClean="0">
              <a:solidFill>
                <a:schemeClr val="accent1"/>
              </a:solidFill>
            </a:endParaRPr>
          </a:p>
          <a:p>
            <a:r>
              <a:rPr lang="ru-RU" sz="2800" dirty="0" smtClean="0">
                <a:solidFill>
                  <a:schemeClr val="accent1"/>
                </a:solidFill>
              </a:rPr>
              <a:t>Если необходимо вычислить дополнительные точки.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Исследовать функцию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185974" cy="6051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У= 3х -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³</a:t>
            </a: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5"/>
          <p:cNvSpPr txBox="1">
            <a:spLocks/>
          </p:cNvSpPr>
          <p:nvPr/>
        </p:nvSpPr>
        <p:spPr>
          <a:xfrm>
            <a:off x="4357686" y="1571612"/>
            <a:ext cx="3520440" cy="10926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kumimoji="0" lang="ru-RU" sz="3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 =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endParaRPr kumimoji="0" lang="ru-RU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85992"/>
            <a:ext cx="38747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Разбирают образец и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о</a:t>
            </a:r>
            <a:r>
              <a:rPr lang="ru-RU" sz="2800" dirty="0" smtClean="0">
                <a:solidFill>
                  <a:srgbClr val="0070C0"/>
                </a:solidFill>
              </a:rPr>
              <a:t>формление работы.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Р</a:t>
            </a:r>
            <a:r>
              <a:rPr lang="ru-RU" sz="2800" dirty="0" smtClean="0">
                <a:solidFill>
                  <a:srgbClr val="0070C0"/>
                </a:solidFill>
              </a:rPr>
              <a:t>аботают по образцу.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Помощь библиотека.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35743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Разбирают образец по учебнику (стр.147) сами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оформляют по шагам, работают.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Помощь библиотека.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25157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Вручение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Нобелевской премии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u="sng" dirty="0" smtClean="0">
                <a:solidFill>
                  <a:srgbClr val="0070C0"/>
                </a:solidFill>
              </a:rPr>
              <a:t>Итог урока.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Чему научился на уроке.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Смог ли понять новый материал.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Самооценка своей деятельности.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1)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Усвоил хорошо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2)Усвоил, но есть проблемы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</a:rPr>
              <a:t>3)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Усвоил плохо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89365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Домашняя работа.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Стр.147 – 148 всем.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№296 (в) –научным сотрудникам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№297(а) – академикам и профессорам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42048" cy="822944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Исследовать функцию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1357298"/>
            <a:ext cx="3143272" cy="40010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У= 3х -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³</a:t>
            </a:r>
          </a:p>
          <a:p>
            <a:pPr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 txBox="1">
            <a:spLocks noGrp="1"/>
          </p:cNvSpPr>
          <p:nvPr>
            <p:ph sz="half" idx="2"/>
          </p:nvPr>
        </p:nvSpPr>
        <p:spPr>
          <a:xfrm>
            <a:off x="4357686" y="1428736"/>
            <a:ext cx="3520440" cy="10926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х</a:t>
            </a:r>
            <a:r>
              <a:rPr lang="ru-RU" sz="32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 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Group 154"/>
          <p:cNvGrpSpPr>
            <a:grpSpLocks/>
          </p:cNvGrpSpPr>
          <p:nvPr/>
        </p:nvGrpSpPr>
        <p:grpSpPr bwMode="auto">
          <a:xfrm>
            <a:off x="142844" y="2071678"/>
            <a:ext cx="4032251" cy="4357718"/>
            <a:chOff x="2562" y="845"/>
            <a:chExt cx="2540" cy="2316"/>
          </a:xfrm>
        </p:grpSpPr>
        <p:grpSp>
          <p:nvGrpSpPr>
            <p:cNvPr id="8" name="Group 155"/>
            <p:cNvGrpSpPr>
              <a:grpSpLocks/>
            </p:cNvGrpSpPr>
            <p:nvPr/>
          </p:nvGrpSpPr>
          <p:grpSpPr bwMode="auto">
            <a:xfrm>
              <a:off x="2562" y="845"/>
              <a:ext cx="2540" cy="2316"/>
              <a:chOff x="2562" y="845"/>
              <a:chExt cx="2540" cy="2316"/>
            </a:xfrm>
          </p:grpSpPr>
          <p:sp>
            <p:nvSpPr>
              <p:cNvPr id="10" name="Line 156"/>
              <p:cNvSpPr>
                <a:spLocks noChangeShapeType="1"/>
              </p:cNvSpPr>
              <p:nvPr/>
            </p:nvSpPr>
            <p:spPr bwMode="auto">
              <a:xfrm>
                <a:off x="2607" y="1946"/>
                <a:ext cx="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57"/>
              <p:cNvSpPr>
                <a:spLocks noChangeShapeType="1"/>
              </p:cNvSpPr>
              <p:nvPr/>
            </p:nvSpPr>
            <p:spPr bwMode="auto">
              <a:xfrm>
                <a:off x="2562" y="9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58"/>
              <p:cNvSpPr>
                <a:spLocks noChangeShapeType="1"/>
              </p:cNvSpPr>
              <p:nvPr/>
            </p:nvSpPr>
            <p:spPr bwMode="auto">
              <a:xfrm>
                <a:off x="2562" y="316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59"/>
              <p:cNvSpPr>
                <a:spLocks noChangeShapeType="1"/>
              </p:cNvSpPr>
              <p:nvPr/>
            </p:nvSpPr>
            <p:spPr bwMode="auto">
              <a:xfrm>
                <a:off x="501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60"/>
              <p:cNvSpPr>
                <a:spLocks noChangeShapeType="1"/>
              </p:cNvSpPr>
              <p:nvPr/>
            </p:nvSpPr>
            <p:spPr bwMode="auto">
              <a:xfrm>
                <a:off x="2562" y="122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61"/>
              <p:cNvSpPr>
                <a:spLocks noChangeShapeType="1"/>
              </p:cNvSpPr>
              <p:nvPr/>
            </p:nvSpPr>
            <p:spPr bwMode="auto">
              <a:xfrm>
                <a:off x="280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2"/>
              <p:cNvSpPr>
                <a:spLocks noChangeShapeType="1"/>
              </p:cNvSpPr>
              <p:nvPr/>
            </p:nvSpPr>
            <p:spPr bwMode="auto">
              <a:xfrm>
                <a:off x="305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63"/>
              <p:cNvSpPr>
                <a:spLocks noChangeShapeType="1"/>
              </p:cNvSpPr>
              <p:nvPr/>
            </p:nvSpPr>
            <p:spPr bwMode="auto">
              <a:xfrm>
                <a:off x="329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64"/>
              <p:cNvSpPr>
                <a:spLocks noChangeShapeType="1"/>
              </p:cNvSpPr>
              <p:nvPr/>
            </p:nvSpPr>
            <p:spPr bwMode="auto">
              <a:xfrm>
                <a:off x="354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65"/>
              <p:cNvSpPr>
                <a:spLocks noChangeShapeType="1"/>
              </p:cNvSpPr>
              <p:nvPr/>
            </p:nvSpPr>
            <p:spPr bwMode="auto">
              <a:xfrm>
                <a:off x="403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166"/>
              <p:cNvSpPr>
                <a:spLocks noChangeShapeType="1"/>
              </p:cNvSpPr>
              <p:nvPr/>
            </p:nvSpPr>
            <p:spPr bwMode="auto">
              <a:xfrm>
                <a:off x="427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167"/>
              <p:cNvSpPr>
                <a:spLocks noChangeShapeType="1"/>
              </p:cNvSpPr>
              <p:nvPr/>
            </p:nvSpPr>
            <p:spPr bwMode="auto">
              <a:xfrm>
                <a:off x="452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168"/>
              <p:cNvSpPr>
                <a:spLocks noChangeShapeType="1"/>
              </p:cNvSpPr>
              <p:nvPr/>
            </p:nvSpPr>
            <p:spPr bwMode="auto">
              <a:xfrm>
                <a:off x="476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169"/>
              <p:cNvSpPr>
                <a:spLocks noChangeShapeType="1"/>
              </p:cNvSpPr>
              <p:nvPr/>
            </p:nvSpPr>
            <p:spPr bwMode="auto">
              <a:xfrm>
                <a:off x="2562" y="146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170"/>
              <p:cNvSpPr>
                <a:spLocks noChangeShapeType="1"/>
              </p:cNvSpPr>
              <p:nvPr/>
            </p:nvSpPr>
            <p:spPr bwMode="auto">
              <a:xfrm>
                <a:off x="2562" y="170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171"/>
              <p:cNvSpPr>
                <a:spLocks noChangeShapeType="1"/>
              </p:cNvSpPr>
              <p:nvPr/>
            </p:nvSpPr>
            <p:spPr bwMode="auto">
              <a:xfrm>
                <a:off x="2562" y="194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172"/>
              <p:cNvSpPr>
                <a:spLocks noChangeShapeType="1"/>
              </p:cNvSpPr>
              <p:nvPr/>
            </p:nvSpPr>
            <p:spPr bwMode="auto">
              <a:xfrm>
                <a:off x="2562" y="2174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173"/>
              <p:cNvSpPr>
                <a:spLocks noChangeShapeType="1"/>
              </p:cNvSpPr>
              <p:nvPr/>
            </p:nvSpPr>
            <p:spPr bwMode="auto">
              <a:xfrm>
                <a:off x="2562" y="240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174"/>
              <p:cNvSpPr>
                <a:spLocks noChangeShapeType="1"/>
              </p:cNvSpPr>
              <p:nvPr/>
            </p:nvSpPr>
            <p:spPr bwMode="auto">
              <a:xfrm>
                <a:off x="2562" y="259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175"/>
              <p:cNvSpPr>
                <a:spLocks noChangeShapeType="1"/>
              </p:cNvSpPr>
              <p:nvPr/>
            </p:nvSpPr>
            <p:spPr bwMode="auto">
              <a:xfrm flipV="1">
                <a:off x="3788" y="845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174"/>
              <p:cNvSpPr>
                <a:spLocks noChangeShapeType="1"/>
              </p:cNvSpPr>
              <p:nvPr/>
            </p:nvSpPr>
            <p:spPr bwMode="auto">
              <a:xfrm>
                <a:off x="2562" y="278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" name="Line 176"/>
            <p:cNvSpPr>
              <a:spLocks noChangeShapeType="1"/>
            </p:cNvSpPr>
            <p:nvPr/>
          </p:nvSpPr>
          <p:spPr bwMode="auto">
            <a:xfrm flipV="1">
              <a:off x="2562" y="935"/>
              <a:ext cx="0" cy="2223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54"/>
          <p:cNvGrpSpPr>
            <a:grpSpLocks/>
          </p:cNvGrpSpPr>
          <p:nvPr/>
        </p:nvGrpSpPr>
        <p:grpSpPr bwMode="auto">
          <a:xfrm>
            <a:off x="4214810" y="2000239"/>
            <a:ext cx="4032251" cy="4393467"/>
            <a:chOff x="2562" y="845"/>
            <a:chExt cx="2540" cy="2335"/>
          </a:xfrm>
        </p:grpSpPr>
        <p:grpSp>
          <p:nvGrpSpPr>
            <p:cNvPr id="31" name="Group 155"/>
            <p:cNvGrpSpPr>
              <a:grpSpLocks/>
            </p:cNvGrpSpPr>
            <p:nvPr/>
          </p:nvGrpSpPr>
          <p:grpSpPr bwMode="auto">
            <a:xfrm>
              <a:off x="2562" y="845"/>
              <a:ext cx="2540" cy="2335"/>
              <a:chOff x="2562" y="845"/>
              <a:chExt cx="2540" cy="2335"/>
            </a:xfrm>
          </p:grpSpPr>
          <p:sp>
            <p:nvSpPr>
              <p:cNvPr id="33" name="Line 156"/>
              <p:cNvSpPr>
                <a:spLocks noChangeShapeType="1"/>
              </p:cNvSpPr>
              <p:nvPr/>
            </p:nvSpPr>
            <p:spPr bwMode="auto">
              <a:xfrm>
                <a:off x="2607" y="2212"/>
                <a:ext cx="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157"/>
              <p:cNvSpPr>
                <a:spLocks noChangeShapeType="1"/>
              </p:cNvSpPr>
              <p:nvPr/>
            </p:nvSpPr>
            <p:spPr bwMode="auto">
              <a:xfrm>
                <a:off x="2562" y="9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158"/>
              <p:cNvSpPr>
                <a:spLocks noChangeShapeType="1"/>
              </p:cNvSpPr>
              <p:nvPr/>
            </p:nvSpPr>
            <p:spPr bwMode="auto">
              <a:xfrm>
                <a:off x="2562" y="3161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159"/>
              <p:cNvSpPr>
                <a:spLocks noChangeShapeType="1"/>
              </p:cNvSpPr>
              <p:nvPr/>
            </p:nvSpPr>
            <p:spPr bwMode="auto">
              <a:xfrm>
                <a:off x="501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160"/>
              <p:cNvSpPr>
                <a:spLocks noChangeShapeType="1"/>
              </p:cNvSpPr>
              <p:nvPr/>
            </p:nvSpPr>
            <p:spPr bwMode="auto">
              <a:xfrm>
                <a:off x="2562" y="122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161"/>
              <p:cNvSpPr>
                <a:spLocks noChangeShapeType="1"/>
              </p:cNvSpPr>
              <p:nvPr/>
            </p:nvSpPr>
            <p:spPr bwMode="auto">
              <a:xfrm>
                <a:off x="280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62"/>
              <p:cNvSpPr>
                <a:spLocks noChangeShapeType="1"/>
              </p:cNvSpPr>
              <p:nvPr/>
            </p:nvSpPr>
            <p:spPr bwMode="auto">
              <a:xfrm>
                <a:off x="305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63"/>
              <p:cNvSpPr>
                <a:spLocks noChangeShapeType="1"/>
              </p:cNvSpPr>
              <p:nvPr/>
            </p:nvSpPr>
            <p:spPr bwMode="auto">
              <a:xfrm>
                <a:off x="329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64"/>
              <p:cNvSpPr>
                <a:spLocks noChangeShapeType="1"/>
              </p:cNvSpPr>
              <p:nvPr/>
            </p:nvSpPr>
            <p:spPr bwMode="auto">
              <a:xfrm>
                <a:off x="354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65"/>
              <p:cNvSpPr>
                <a:spLocks noChangeShapeType="1"/>
              </p:cNvSpPr>
              <p:nvPr/>
            </p:nvSpPr>
            <p:spPr bwMode="auto">
              <a:xfrm>
                <a:off x="4032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66"/>
              <p:cNvSpPr>
                <a:spLocks noChangeShapeType="1"/>
              </p:cNvSpPr>
              <p:nvPr/>
            </p:nvSpPr>
            <p:spPr bwMode="auto">
              <a:xfrm>
                <a:off x="427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67"/>
              <p:cNvSpPr>
                <a:spLocks noChangeShapeType="1"/>
              </p:cNvSpPr>
              <p:nvPr/>
            </p:nvSpPr>
            <p:spPr bwMode="auto">
              <a:xfrm>
                <a:off x="4497" y="997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68"/>
              <p:cNvSpPr>
                <a:spLocks noChangeShapeType="1"/>
              </p:cNvSpPr>
              <p:nvPr/>
            </p:nvSpPr>
            <p:spPr bwMode="auto">
              <a:xfrm>
                <a:off x="4768" y="978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69"/>
              <p:cNvSpPr>
                <a:spLocks noChangeShapeType="1"/>
              </p:cNvSpPr>
              <p:nvPr/>
            </p:nvSpPr>
            <p:spPr bwMode="auto">
              <a:xfrm>
                <a:off x="2562" y="146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70"/>
              <p:cNvSpPr>
                <a:spLocks noChangeShapeType="1"/>
              </p:cNvSpPr>
              <p:nvPr/>
            </p:nvSpPr>
            <p:spPr bwMode="auto">
              <a:xfrm>
                <a:off x="2562" y="170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171"/>
              <p:cNvSpPr>
                <a:spLocks noChangeShapeType="1"/>
              </p:cNvSpPr>
              <p:nvPr/>
            </p:nvSpPr>
            <p:spPr bwMode="auto">
              <a:xfrm>
                <a:off x="2562" y="194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172"/>
              <p:cNvSpPr>
                <a:spLocks noChangeShapeType="1"/>
              </p:cNvSpPr>
              <p:nvPr/>
            </p:nvSpPr>
            <p:spPr bwMode="auto">
              <a:xfrm>
                <a:off x="2562" y="221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173"/>
              <p:cNvSpPr>
                <a:spLocks noChangeShapeType="1"/>
              </p:cNvSpPr>
              <p:nvPr/>
            </p:nvSpPr>
            <p:spPr bwMode="auto">
              <a:xfrm>
                <a:off x="2562" y="2676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174"/>
              <p:cNvSpPr>
                <a:spLocks noChangeShapeType="1"/>
              </p:cNvSpPr>
              <p:nvPr/>
            </p:nvSpPr>
            <p:spPr bwMode="auto">
              <a:xfrm>
                <a:off x="2562" y="2919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Line 175"/>
              <p:cNvSpPr>
                <a:spLocks noChangeShapeType="1"/>
              </p:cNvSpPr>
              <p:nvPr/>
            </p:nvSpPr>
            <p:spPr bwMode="auto">
              <a:xfrm flipV="1">
                <a:off x="3788" y="845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" name="Line 176"/>
            <p:cNvSpPr>
              <a:spLocks noChangeShapeType="1"/>
            </p:cNvSpPr>
            <p:nvPr/>
          </p:nvSpPr>
          <p:spPr bwMode="auto">
            <a:xfrm flipV="1">
              <a:off x="2562" y="935"/>
              <a:ext cx="0" cy="2223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54" name="Прямая соединительная линия 53"/>
          <p:cNvCxnSpPr/>
          <p:nvPr/>
        </p:nvCxnSpPr>
        <p:spPr>
          <a:xfrm rot="5400000">
            <a:off x="1678761" y="4607727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2071670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428860" y="3143248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1643042" y="4929198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Line 174"/>
          <p:cNvSpPr>
            <a:spLocks noChangeShapeType="1"/>
          </p:cNvSpPr>
          <p:nvPr/>
        </p:nvSpPr>
        <p:spPr bwMode="auto">
          <a:xfrm>
            <a:off x="142844" y="6072206"/>
            <a:ext cx="3889376" cy="0"/>
          </a:xfrm>
          <a:prstGeom prst="line">
            <a:avLst/>
          </a:prstGeom>
          <a:noFill/>
          <a:ln w="12700" cap="rnd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1285852" y="3143248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857488" y="4857760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/>
          <p:cNvSpPr txBox="1"/>
          <p:nvPr/>
        </p:nvSpPr>
        <p:spPr>
          <a:xfrm>
            <a:off x="1785918" y="35718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714612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285984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1785918" y="307181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14480" y="4357694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1714480" y="485776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1785918" y="40005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428728" y="414338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1000100" y="414338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1714480" y="550070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786182" y="37861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714480" y="19288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66" name="Полилиния 165"/>
          <p:cNvSpPr/>
          <p:nvPr/>
        </p:nvSpPr>
        <p:spPr>
          <a:xfrm>
            <a:off x="1285852" y="3000372"/>
            <a:ext cx="1808085" cy="2772792"/>
          </a:xfrm>
          <a:custGeom>
            <a:avLst/>
            <a:gdLst>
              <a:gd name="connsiteX0" fmla="*/ 0 w 1808085"/>
              <a:gd name="connsiteY0" fmla="*/ 0 h 2772792"/>
              <a:gd name="connsiteX1" fmla="*/ 355107 w 1808085"/>
              <a:gd name="connsiteY1" fmla="*/ 2006353 h 2772792"/>
              <a:gd name="connsiteX2" fmla="*/ 1145219 w 1808085"/>
              <a:gd name="connsiteY2" fmla="*/ 230819 h 2772792"/>
              <a:gd name="connsiteX3" fmla="*/ 1713390 w 1808085"/>
              <a:gd name="connsiteY3" fmla="*/ 2414726 h 2772792"/>
              <a:gd name="connsiteX4" fmla="*/ 1713390 w 1808085"/>
              <a:gd name="connsiteY4" fmla="*/ 2379215 h 277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085" h="2772792">
                <a:moveTo>
                  <a:pt x="0" y="0"/>
                </a:moveTo>
                <a:cubicBezTo>
                  <a:pt x="82118" y="983941"/>
                  <a:pt x="164237" y="1967883"/>
                  <a:pt x="355107" y="2006353"/>
                </a:cubicBezTo>
                <a:cubicBezTo>
                  <a:pt x="545977" y="2044823"/>
                  <a:pt x="918839" y="162757"/>
                  <a:pt x="1145219" y="230819"/>
                </a:cubicBezTo>
                <a:cubicBezTo>
                  <a:pt x="1371599" y="298881"/>
                  <a:pt x="1618695" y="2056660"/>
                  <a:pt x="1713390" y="2414726"/>
                </a:cubicBezTo>
                <a:cubicBezTo>
                  <a:pt x="1808085" y="2772792"/>
                  <a:pt x="1760737" y="2576003"/>
                  <a:pt x="1713390" y="2379215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TextBox 168"/>
          <p:cNvSpPr txBox="1"/>
          <p:nvPr/>
        </p:nvSpPr>
        <p:spPr>
          <a:xfrm>
            <a:off x="2428860" y="378619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√3</a:t>
            </a:r>
            <a:endParaRPr lang="ru-RU" dirty="0"/>
          </a:p>
        </p:txBody>
      </p:sp>
      <p:sp>
        <p:nvSpPr>
          <p:cNvPr id="170" name="TextBox 169"/>
          <p:cNvSpPr txBox="1"/>
          <p:nvPr/>
        </p:nvSpPr>
        <p:spPr>
          <a:xfrm>
            <a:off x="1214414" y="3714752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-√3</a:t>
            </a:r>
            <a:endParaRPr lang="ru-RU" dirty="0"/>
          </a:p>
        </p:txBody>
      </p:sp>
      <p:sp>
        <p:nvSpPr>
          <p:cNvPr id="171" name="Овал 170"/>
          <p:cNvSpPr/>
          <p:nvPr/>
        </p:nvSpPr>
        <p:spPr>
          <a:xfrm>
            <a:off x="2714612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1357290" y="407194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Line 173"/>
          <p:cNvSpPr>
            <a:spLocks noChangeShapeType="1"/>
          </p:cNvSpPr>
          <p:nvPr/>
        </p:nvSpPr>
        <p:spPr bwMode="auto">
          <a:xfrm>
            <a:off x="4286248" y="5000636"/>
            <a:ext cx="3889375" cy="0"/>
          </a:xfrm>
          <a:prstGeom prst="line">
            <a:avLst/>
          </a:prstGeom>
          <a:noFill/>
          <a:ln w="12700" cap="rnd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" name="TextBox 173"/>
          <p:cNvSpPr txBox="1"/>
          <p:nvPr/>
        </p:nvSpPr>
        <p:spPr>
          <a:xfrm>
            <a:off x="7929586" y="41433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6072198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357950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8" name="TextBox 177"/>
          <p:cNvSpPr txBox="1"/>
          <p:nvPr/>
        </p:nvSpPr>
        <p:spPr>
          <a:xfrm>
            <a:off x="6786578" y="450057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9" name="TextBox 178"/>
          <p:cNvSpPr txBox="1"/>
          <p:nvPr/>
        </p:nvSpPr>
        <p:spPr>
          <a:xfrm>
            <a:off x="5500694" y="450057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180" name="TextBox 179"/>
          <p:cNvSpPr txBox="1"/>
          <p:nvPr/>
        </p:nvSpPr>
        <p:spPr>
          <a:xfrm>
            <a:off x="5072066" y="4572008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181" name="TextBox 180"/>
          <p:cNvSpPr txBox="1"/>
          <p:nvPr/>
        </p:nvSpPr>
        <p:spPr>
          <a:xfrm>
            <a:off x="5857884" y="38576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82" name="TextBox 181"/>
          <p:cNvSpPr txBox="1"/>
          <p:nvPr/>
        </p:nvSpPr>
        <p:spPr>
          <a:xfrm>
            <a:off x="6215074" y="20716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83" name="TextBox 182"/>
          <p:cNvSpPr txBox="1"/>
          <p:nvPr/>
        </p:nvSpPr>
        <p:spPr>
          <a:xfrm>
            <a:off x="6143636" y="5643578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sp>
        <p:nvSpPr>
          <p:cNvPr id="184" name="TextBox 183"/>
          <p:cNvSpPr txBox="1"/>
          <p:nvPr/>
        </p:nvSpPr>
        <p:spPr>
          <a:xfrm>
            <a:off x="6143636" y="6072206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</a:t>
            </a:r>
            <a:endParaRPr lang="ru-RU" dirty="0"/>
          </a:p>
        </p:txBody>
      </p:sp>
      <p:sp>
        <p:nvSpPr>
          <p:cNvPr id="185" name="Овал 184"/>
          <p:cNvSpPr/>
          <p:nvPr/>
        </p:nvSpPr>
        <p:spPr>
          <a:xfrm>
            <a:off x="5357818" y="2214554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6" name="Овал 185"/>
          <p:cNvSpPr/>
          <p:nvPr/>
        </p:nvSpPr>
        <p:spPr>
          <a:xfrm>
            <a:off x="6858016" y="2214554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Овал 186"/>
          <p:cNvSpPr/>
          <p:nvPr/>
        </p:nvSpPr>
        <p:spPr>
          <a:xfrm>
            <a:off x="5715008" y="621508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8" name="Овал 187"/>
          <p:cNvSpPr/>
          <p:nvPr/>
        </p:nvSpPr>
        <p:spPr>
          <a:xfrm>
            <a:off x="6500826" y="621508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9" name="Овал 188"/>
          <p:cNvSpPr/>
          <p:nvPr/>
        </p:nvSpPr>
        <p:spPr>
          <a:xfrm>
            <a:off x="6143636" y="5857892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0" name="TextBox 189"/>
          <p:cNvSpPr txBox="1"/>
          <p:nvPr/>
        </p:nvSpPr>
        <p:spPr>
          <a:xfrm>
            <a:off x="6357950" y="4214818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√3</a:t>
            </a:r>
            <a:endParaRPr lang="ru-RU" dirty="0"/>
          </a:p>
        </p:txBody>
      </p:sp>
      <p:sp>
        <p:nvSpPr>
          <p:cNvPr id="201" name="Полилиния 200"/>
          <p:cNvSpPr/>
          <p:nvPr/>
        </p:nvSpPr>
        <p:spPr>
          <a:xfrm>
            <a:off x="5397623" y="2121763"/>
            <a:ext cx="317385" cy="4379071"/>
          </a:xfrm>
          <a:custGeom>
            <a:avLst/>
            <a:gdLst>
              <a:gd name="connsiteX0" fmla="*/ 0 w 361026"/>
              <a:gd name="connsiteY0" fmla="*/ 0 h 4795421"/>
              <a:gd name="connsiteX1" fmla="*/ 310719 w 361026"/>
              <a:gd name="connsiteY1" fmla="*/ 4110361 h 4795421"/>
              <a:gd name="connsiteX2" fmla="*/ 301841 w 361026"/>
              <a:gd name="connsiteY2" fmla="*/ 4110361 h 4795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026" h="4795421">
                <a:moveTo>
                  <a:pt x="0" y="0"/>
                </a:moveTo>
                <a:cubicBezTo>
                  <a:pt x="103573" y="1370120"/>
                  <a:pt x="260412" y="3425301"/>
                  <a:pt x="310719" y="4110361"/>
                </a:cubicBezTo>
                <a:cubicBezTo>
                  <a:pt x="361026" y="4795421"/>
                  <a:pt x="331433" y="4452891"/>
                  <a:pt x="301841" y="4110361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Полилиния 204"/>
          <p:cNvSpPr/>
          <p:nvPr/>
        </p:nvSpPr>
        <p:spPr>
          <a:xfrm>
            <a:off x="6551720" y="2006353"/>
            <a:ext cx="399496" cy="4305670"/>
          </a:xfrm>
          <a:custGeom>
            <a:avLst/>
            <a:gdLst>
              <a:gd name="connsiteX0" fmla="*/ 0 w 399496"/>
              <a:gd name="connsiteY0" fmla="*/ 4305670 h 4305670"/>
              <a:gd name="connsiteX1" fmla="*/ 399496 w 399496"/>
              <a:gd name="connsiteY1" fmla="*/ 0 h 4305670"/>
              <a:gd name="connsiteX2" fmla="*/ 399496 w 399496"/>
              <a:gd name="connsiteY2" fmla="*/ 0 h 430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9496" h="4305670">
                <a:moveTo>
                  <a:pt x="0" y="4305670"/>
                </a:moveTo>
                <a:lnTo>
                  <a:pt x="399496" y="0"/>
                </a:lnTo>
                <a:lnTo>
                  <a:pt x="399496" y="0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" name="Полилиния 206"/>
          <p:cNvSpPr/>
          <p:nvPr/>
        </p:nvSpPr>
        <p:spPr>
          <a:xfrm>
            <a:off x="5681709" y="5916967"/>
            <a:ext cx="905522" cy="421690"/>
          </a:xfrm>
          <a:custGeom>
            <a:avLst/>
            <a:gdLst>
              <a:gd name="connsiteX0" fmla="*/ 17755 w 905522"/>
              <a:gd name="connsiteY0" fmla="*/ 279647 h 421690"/>
              <a:gd name="connsiteX1" fmla="*/ 79899 w 905522"/>
              <a:gd name="connsiteY1" fmla="*/ 359546 h 421690"/>
              <a:gd name="connsiteX2" fmla="*/ 497149 w 905522"/>
              <a:gd name="connsiteY2" fmla="*/ 4439 h 421690"/>
              <a:gd name="connsiteX3" fmla="*/ 834501 w 905522"/>
              <a:gd name="connsiteY3" fmla="*/ 386179 h 421690"/>
              <a:gd name="connsiteX4" fmla="*/ 905522 w 905522"/>
              <a:gd name="connsiteY4" fmla="*/ 217503 h 421690"/>
              <a:gd name="connsiteX5" fmla="*/ 905522 w 905522"/>
              <a:gd name="connsiteY5" fmla="*/ 217503 h 421690"/>
              <a:gd name="connsiteX6" fmla="*/ 905522 w 905522"/>
              <a:gd name="connsiteY6" fmla="*/ 190870 h 42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5522" h="421690">
                <a:moveTo>
                  <a:pt x="17755" y="279647"/>
                </a:moveTo>
                <a:cubicBezTo>
                  <a:pt x="8877" y="342530"/>
                  <a:pt x="0" y="405414"/>
                  <a:pt x="79899" y="359546"/>
                </a:cubicBezTo>
                <a:cubicBezTo>
                  <a:pt x="159798" y="313678"/>
                  <a:pt x="371382" y="0"/>
                  <a:pt x="497149" y="4439"/>
                </a:cubicBezTo>
                <a:cubicBezTo>
                  <a:pt x="622916" y="8878"/>
                  <a:pt x="766439" y="350668"/>
                  <a:pt x="834501" y="386179"/>
                </a:cubicBezTo>
                <a:cubicBezTo>
                  <a:pt x="902563" y="421690"/>
                  <a:pt x="905522" y="217503"/>
                  <a:pt x="905522" y="217503"/>
                </a:cubicBezTo>
                <a:lnTo>
                  <a:pt x="905522" y="217503"/>
                </a:lnTo>
                <a:lnTo>
                  <a:pt x="905522" y="190870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TextBox 207"/>
          <p:cNvSpPr txBox="1"/>
          <p:nvPr/>
        </p:nvSpPr>
        <p:spPr>
          <a:xfrm>
            <a:off x="5357818" y="4214818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-√3</a:t>
            </a:r>
            <a:endParaRPr lang="ru-RU" dirty="0"/>
          </a:p>
        </p:txBody>
      </p:sp>
      <p:sp>
        <p:nvSpPr>
          <p:cNvPr id="209" name="Овал 208"/>
          <p:cNvSpPr/>
          <p:nvPr/>
        </p:nvSpPr>
        <p:spPr>
          <a:xfrm>
            <a:off x="5500694" y="4500570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0" name="Овал 209"/>
          <p:cNvSpPr/>
          <p:nvPr/>
        </p:nvSpPr>
        <p:spPr>
          <a:xfrm>
            <a:off x="6715140" y="4500570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TextBox 210"/>
          <p:cNvSpPr txBox="1"/>
          <p:nvPr/>
        </p:nvSpPr>
        <p:spPr>
          <a:xfrm>
            <a:off x="5857884" y="19288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201" grpId="0" animBg="1"/>
      <p:bldP spid="205" grpId="0" animBg="1"/>
      <p:bldP spid="2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928934"/>
            <a:ext cx="8627683" cy="1323439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5" descr="j029912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428604"/>
            <a:ext cx="1782763" cy="2555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Задания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область определения.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Определить четность или нечётность.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точки пересечения графика функции с осями координат.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критические точки.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промежутки возрастания и убывания.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Найти точки экстремума и экстремум функции.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у=</a:t>
            </a:r>
            <a:endParaRPr lang="ru-RU" dirty="0" smtClean="0"/>
          </a:p>
          <a:p>
            <a:pPr>
              <a:buNone/>
            </a:pPr>
            <a:endParaRPr lang="ru-RU" sz="1400" dirty="0" smtClean="0"/>
          </a:p>
          <a:p>
            <a:r>
              <a:rPr lang="ru-RU" dirty="0" err="1" smtClean="0"/>
              <a:t>У=х</a:t>
            </a:r>
            <a:r>
              <a:rPr lang="ru-RU" dirty="0" smtClean="0"/>
              <a:t>³- 2</a:t>
            </a:r>
          </a:p>
          <a:p>
            <a:r>
              <a:rPr lang="ru-RU" dirty="0" smtClean="0"/>
              <a:t>Х = 3</a:t>
            </a:r>
          </a:p>
          <a:p>
            <a:r>
              <a:rPr lang="ru-RU" dirty="0" smtClean="0"/>
              <a:t>У= 3х - </a:t>
            </a:r>
            <a:r>
              <a:rPr lang="ru-RU" dirty="0" err="1" smtClean="0"/>
              <a:t>х</a:t>
            </a:r>
            <a:r>
              <a:rPr lang="ru-RU" dirty="0" smtClean="0"/>
              <a:t>³</a:t>
            </a:r>
          </a:p>
          <a:p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х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000628" y="1428736"/>
          <a:ext cx="357190" cy="922741"/>
        </p:xfrm>
        <a:graphic>
          <a:graphicData uri="http://schemas.openxmlformats.org/presentationml/2006/ole">
            <p:oleObj spid="_x0000_s2052" name="Формула" r:id="rId3" imgW="152280" imgH="393480" progId="Equation.3">
              <p:embed/>
            </p:oleObj>
          </a:graphicData>
        </a:graphic>
      </p:graphicFrame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3520440" cy="4525963"/>
          </a:xfrm>
        </p:spPr>
        <p:txBody>
          <a:bodyPr/>
          <a:lstStyle/>
          <a:p>
            <a:r>
              <a:rPr lang="ru-RU" dirty="0" smtClean="0"/>
              <a:t>У= -2х+5</a:t>
            </a:r>
          </a:p>
          <a:p>
            <a:r>
              <a:rPr lang="ru-RU" dirty="0" smtClean="0"/>
              <a:t>У= </a:t>
            </a:r>
            <a:r>
              <a:rPr lang="ru-RU" dirty="0" err="1" smtClean="0"/>
              <a:t>х²+</a:t>
            </a:r>
            <a:r>
              <a:rPr lang="ru-RU" dirty="0" smtClean="0"/>
              <a:t> 4х - 3 </a:t>
            </a:r>
          </a:p>
          <a:p>
            <a:r>
              <a:rPr lang="ru-RU" dirty="0" smtClean="0"/>
              <a:t>У= х²+1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=х</a:t>
            </a:r>
            <a:r>
              <a:rPr lang="ru-RU" dirty="0" smtClean="0"/>
              <a:t>³</a:t>
            </a:r>
          </a:p>
          <a:p>
            <a:r>
              <a:rPr lang="ru-RU" dirty="0" smtClean="0"/>
              <a:t>У = 0,5х</a:t>
            </a:r>
          </a:p>
          <a:p>
            <a:r>
              <a:rPr lang="ru-RU" dirty="0" smtClean="0"/>
              <a:t>У = 8</a:t>
            </a:r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/>
                </a:solidFill>
              </a:rPr>
              <a:t>Назовите графики функций?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514351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Проблема?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6116" y="257174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х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-2х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2571744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У= 3х - </a:t>
            </a:r>
            <a:r>
              <a:rPr lang="ru-RU" sz="3200" b="1" dirty="0" err="1" smtClean="0">
                <a:solidFill>
                  <a:srgbClr val="FF0000"/>
                </a:solidFill>
              </a:rPr>
              <a:t>х</a:t>
            </a:r>
            <a:r>
              <a:rPr lang="ru-RU" sz="3200" b="1" dirty="0" smtClean="0">
                <a:solidFill>
                  <a:srgbClr val="FF0000"/>
                </a:solidFill>
              </a:rPr>
              <a:t>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357166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400" b="1" i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</a:rPr>
              <a:t>Не знаю и не умею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  <p:bldP spid="9" grpId="0" uiExpand="1" build="p"/>
      <p:bldP spid="9" grpId="1" uiExpand="1" build="p"/>
      <p:bldP spid="12" grpId="0"/>
      <p:bldP spid="18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Цель урока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7239000" cy="16052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Научиться строить график незнакомой функции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1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00438"/>
            <a:ext cx="79864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Для чего нужно научиться строить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график? Где пригодятся эти знания?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5214950"/>
            <a:ext cx="5572164" cy="76944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7030A0"/>
                </a:solidFill>
              </a:rPr>
              <a:t>Примеры из жизни</a:t>
            </a:r>
            <a:endParaRPr lang="ru-RU" sz="4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d:\colrwmf2\people\girlwgif.wm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57200" y="2667000"/>
            <a:ext cx="1543050" cy="26098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4000" y="304800"/>
            <a:ext cx="2743200" cy="1981200"/>
            <a:chOff x="1248" y="1200"/>
            <a:chExt cx="1728" cy="1248"/>
          </a:xfrm>
        </p:grpSpPr>
        <p:sp>
          <p:nvSpPr>
            <p:cNvPr id="6146" name="AutoShape 2"/>
            <p:cNvSpPr>
              <a:spLocks noChangeArrowheads="1"/>
            </p:cNvSpPr>
            <p:nvPr/>
          </p:nvSpPr>
          <p:spPr bwMode="auto">
            <a:xfrm>
              <a:off x="1248" y="1200"/>
              <a:ext cx="1728" cy="1248"/>
            </a:xfrm>
            <a:prstGeom prst="cloudCallout">
              <a:avLst>
                <a:gd name="adj1" fmla="val -44616"/>
                <a:gd name="adj2" fmla="val 70032"/>
              </a:avLst>
            </a:prstGeom>
            <a:solidFill>
              <a:srgbClr val="CCFFFF">
                <a:alpha val="50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6147" name="Object 3"/>
            <p:cNvGraphicFramePr>
              <a:graphicFrameLocks noChangeAspect="1"/>
            </p:cNvGraphicFramePr>
            <p:nvPr/>
          </p:nvGraphicFramePr>
          <p:xfrm>
            <a:off x="1488" y="1392"/>
            <a:ext cx="1200" cy="768"/>
          </p:xfrm>
          <a:graphic>
            <a:graphicData uri="http://schemas.openxmlformats.org/presentationml/2006/ole">
              <p:oleObj spid="_x0000_s3075" name="Точечный рисунок" r:id="rId5" imgW="1523810" imgH="676369" progId="PBrush">
                <p:embed/>
              </p:oleObj>
            </a:graphicData>
          </a:graphic>
        </p:graphicFrame>
      </p:grp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4214810" y="0"/>
          <a:ext cx="3962400" cy="4084638"/>
        </p:xfrm>
        <a:graphic>
          <a:graphicData uri="http://schemas.openxmlformats.org/presentationml/2006/ole">
            <p:oleObj spid="_x0000_s3074" name="Точечный рисунок" r:id="rId6" imgW="1762371" imgH="1657581" progId="PBrush">
              <p:embed/>
            </p:oleObj>
          </a:graphicData>
        </a:graphic>
      </p:graphicFrame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5072066" y="571480"/>
            <a:ext cx="2500330" cy="2738438"/>
          </a:xfrm>
          <a:prstGeom prst="line">
            <a:avLst/>
          </a:prstGeom>
          <a:noFill/>
          <a:ln w="1333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1981200" y="4953000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ПРЯМАЯ ПРОПОРЦИОНАЛЬНОСТЬ</a:t>
            </a:r>
          </a:p>
        </p:txBody>
      </p:sp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3505200" y="5715000"/>
            <a:ext cx="2209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y = k x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800475" y="2124075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284" name="Rectangle 140"/>
          <p:cNvSpPr>
            <a:spLocks noChangeArrowheads="1"/>
          </p:cNvSpPr>
          <p:nvPr/>
        </p:nvSpPr>
        <p:spPr bwMode="auto">
          <a:xfrm>
            <a:off x="3557588" y="2262188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6283" name="Picture 139" descr="d:\colrwmf2\xmas\elfwjack.wmf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2819400" y="2971800"/>
            <a:ext cx="1609725" cy="185261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1981200" y="4953000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ОБРАТНАЯ     ПРОПОРЦИОНАЛЬНОСТЬ</a:t>
            </a:r>
          </a:p>
        </p:txBody>
      </p:sp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3505200" y="5715000"/>
            <a:ext cx="2209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y = k / x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929058" y="0"/>
          <a:ext cx="4473705" cy="3200399"/>
        </p:xfrm>
        <a:graphic>
          <a:graphicData uri="http://schemas.openxmlformats.org/presentationml/2006/ole">
            <p:oleObj spid="_x0000_s5122" name="Точечный рисунок" r:id="rId3" imgW="2809524" imgH="2010056" progId="PBrush">
              <p:embed/>
            </p:oleObj>
          </a:graphicData>
        </a:graphic>
      </p:graphicFrame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43000" y="0"/>
            <a:ext cx="2743200" cy="1981200"/>
            <a:chOff x="1248" y="1200"/>
            <a:chExt cx="1728" cy="1248"/>
          </a:xfrm>
        </p:grpSpPr>
        <p:sp>
          <p:nvSpPr>
            <p:cNvPr id="7171" name="AutoShape 3"/>
            <p:cNvSpPr>
              <a:spLocks noChangeArrowheads="1"/>
            </p:cNvSpPr>
            <p:nvPr/>
          </p:nvSpPr>
          <p:spPr bwMode="auto">
            <a:xfrm>
              <a:off x="1248" y="1200"/>
              <a:ext cx="1728" cy="1248"/>
            </a:xfrm>
            <a:prstGeom prst="cloudCallout">
              <a:avLst>
                <a:gd name="adj1" fmla="val -44616"/>
                <a:gd name="adj2" fmla="val 70032"/>
              </a:avLst>
            </a:prstGeom>
            <a:solidFill>
              <a:srgbClr val="CCFFFF">
                <a:alpha val="50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7172" name="Object 4"/>
            <p:cNvGraphicFramePr>
              <a:graphicFrameLocks noChangeAspect="1"/>
            </p:cNvGraphicFramePr>
            <p:nvPr/>
          </p:nvGraphicFramePr>
          <p:xfrm>
            <a:off x="1488" y="1392"/>
            <a:ext cx="1200" cy="768"/>
          </p:xfrm>
          <a:graphic>
            <a:graphicData uri="http://schemas.openxmlformats.org/presentationml/2006/ole">
              <p:oleObj spid="_x0000_s5124" name="Точечный рисунок" r:id="rId4" imgW="1523810" imgH="676369" progId="PBrush">
                <p:embed/>
              </p:oleObj>
            </a:graphicData>
          </a:graphic>
        </p:graphicFrame>
      </p:grp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4857752" y="142852"/>
          <a:ext cx="3571900" cy="2286016"/>
        </p:xfrm>
        <a:graphic>
          <a:graphicData uri="http://schemas.openxmlformats.org/presentationml/2006/ole">
            <p:oleObj spid="_x0000_s5123" name="Точечный рисунок" r:id="rId5" imgW="2085714" imgH="1286055" progId="PBrush">
              <p:embed/>
            </p:oleObj>
          </a:graphicData>
        </a:graphic>
      </p:graphicFrame>
      <p:pic>
        <p:nvPicPr>
          <p:cNvPr id="7180" name="Picture 12" descr="d:\colrwmf2\people\girlwgif.wm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2438400"/>
            <a:ext cx="1543050" cy="2609850"/>
          </a:xfrm>
          <a:prstGeom prst="rect">
            <a:avLst/>
          </a:prstGeom>
          <a:noFill/>
        </p:spPr>
      </p:pic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438525" y="2557463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7181" name="Picture 13" descr="d:\colrwmf2\xmas\elvesmak.wm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1600200" y="2659063"/>
            <a:ext cx="2971800" cy="228441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8"/>
          <p:cNvGrpSpPr>
            <a:grpSpLocks/>
          </p:cNvGrpSpPr>
          <p:nvPr/>
        </p:nvGrpSpPr>
        <p:grpSpPr bwMode="auto">
          <a:xfrm>
            <a:off x="179388" y="115888"/>
            <a:ext cx="8794750" cy="3168650"/>
            <a:chOff x="113" y="73"/>
            <a:chExt cx="5540" cy="1996"/>
          </a:xfrm>
        </p:grpSpPr>
        <p:pic>
          <p:nvPicPr>
            <p:cNvPr id="8300" name="Picture 108" descr="bd05094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1193" cy="751"/>
            </a:xfrm>
            <a:prstGeom prst="rect">
              <a:avLst/>
            </a:prstGeom>
            <a:noFill/>
          </p:spPr>
        </p:pic>
        <p:pic>
          <p:nvPicPr>
            <p:cNvPr id="8299" name="Picture 107" descr="hh00892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8" y="73"/>
              <a:ext cx="1095" cy="730"/>
            </a:xfrm>
            <a:prstGeom prst="rect">
              <a:avLst/>
            </a:prstGeom>
            <a:noFill/>
          </p:spPr>
        </p:pic>
        <p:pic>
          <p:nvPicPr>
            <p:cNvPr id="8301" name="Picture 109" descr="Хр 1 П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6" y="1253"/>
              <a:ext cx="752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302" name="Picture 110" descr="р п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62"/>
              <a:ext cx="743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303" name="Picture 111" descr="методпос 1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37" y="391"/>
              <a:ext cx="678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57600" y="5791200"/>
            <a:ext cx="184150" cy="823913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>
            <a:off x="3738563" y="2714625"/>
            <a:ext cx="9144000" cy="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8295" name="Picture 103" descr="AG00374_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35600" y="549275"/>
            <a:ext cx="1112838" cy="1447800"/>
          </a:xfrm>
          <a:prstGeom prst="rect">
            <a:avLst/>
          </a:prstGeom>
          <a:noFill/>
        </p:spPr>
      </p:pic>
      <p:grpSp>
        <p:nvGrpSpPr>
          <p:cNvPr id="3" name="Group 112"/>
          <p:cNvGrpSpPr>
            <a:grpSpLocks/>
          </p:cNvGrpSpPr>
          <p:nvPr/>
        </p:nvGrpSpPr>
        <p:grpSpPr bwMode="auto">
          <a:xfrm>
            <a:off x="7451725" y="3716338"/>
            <a:ext cx="1474788" cy="1600200"/>
            <a:chOff x="0" y="1584"/>
            <a:chExt cx="929" cy="1008"/>
          </a:xfrm>
        </p:grpSpPr>
        <p:pic>
          <p:nvPicPr>
            <p:cNvPr id="8296" name="Picture 104" descr="bs00358_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1584"/>
              <a:ext cx="929" cy="1008"/>
            </a:xfrm>
            <a:prstGeom prst="rect">
              <a:avLst/>
            </a:prstGeom>
            <a:noFill/>
          </p:spPr>
        </p:pic>
        <p:pic>
          <p:nvPicPr>
            <p:cNvPr id="8297" name="Picture 105" descr="AG00388_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40" y="1680"/>
              <a:ext cx="480" cy="363"/>
            </a:xfrm>
            <a:prstGeom prst="rect">
              <a:avLst/>
            </a:prstGeom>
            <a:noFill/>
          </p:spPr>
        </p:pic>
      </p:grpSp>
      <p:pic>
        <p:nvPicPr>
          <p:cNvPr id="8227" name="Picture 35" descr="d:\colrwmf2\people\boywvide.wmf"/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468313" y="3573463"/>
            <a:ext cx="1524000" cy="1306512"/>
          </a:xfrm>
          <a:prstGeom prst="rect">
            <a:avLst/>
          </a:prstGeom>
          <a:noFill/>
        </p:spPr>
      </p:pic>
      <p:sp>
        <p:nvSpPr>
          <p:cNvPr id="8308" name="Text Box 116"/>
          <p:cNvSpPr txBox="1">
            <a:spLocks noChangeArrowheads="1"/>
          </p:cNvSpPr>
          <p:nvPr/>
        </p:nvSpPr>
        <p:spPr bwMode="auto">
          <a:xfrm>
            <a:off x="1763713" y="0"/>
            <a:ext cx="6408737" cy="519113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Объём информации</a:t>
            </a:r>
          </a:p>
        </p:txBody>
      </p:sp>
      <p:graphicFrame>
        <p:nvGraphicFramePr>
          <p:cNvPr id="8322" name="Object 130"/>
          <p:cNvGraphicFramePr>
            <a:graphicFrameLocks noChangeAspect="1"/>
          </p:cNvGraphicFramePr>
          <p:nvPr/>
        </p:nvGraphicFramePr>
        <p:xfrm>
          <a:off x="2987675" y="2205038"/>
          <a:ext cx="3114675" cy="3667125"/>
        </p:xfrm>
        <a:graphic>
          <a:graphicData uri="http://schemas.openxmlformats.org/presentationml/2006/ole">
            <p:oleObj spid="_x0000_s6146" name="Точечный рисунок" r:id="rId13" imgW="3115110" imgH="3666667" progId="PBrush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072198" y="6143644"/>
            <a:ext cx="1231427" cy="523220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= a </a:t>
            </a:r>
            <a:r>
              <a:rPr lang="en-US" sz="2800" b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 b="1" baseline="30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WordArt 8"/>
          <p:cNvSpPr>
            <a:spLocks noChangeArrowheads="1" noChangeShapeType="1" noTextEdit="1"/>
          </p:cNvSpPr>
          <p:nvPr/>
        </p:nvSpPr>
        <p:spPr bwMode="auto">
          <a:xfrm>
            <a:off x="142844" y="5643578"/>
            <a:ext cx="6048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Показательная функция     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468313" y="1484313"/>
            <a:ext cx="3609975" cy="3505200"/>
            <a:chOff x="295" y="935"/>
            <a:chExt cx="2274" cy="2208"/>
          </a:xfrm>
        </p:grpSpPr>
        <p:graphicFrame>
          <p:nvGraphicFramePr>
            <p:cNvPr id="15409" name="Object 49"/>
            <p:cNvGraphicFramePr>
              <a:graphicFrameLocks noChangeAspect="1"/>
            </p:cNvGraphicFramePr>
            <p:nvPr/>
          </p:nvGraphicFramePr>
          <p:xfrm>
            <a:off x="295" y="935"/>
            <a:ext cx="2274" cy="2208"/>
          </p:xfrm>
          <a:graphic>
            <a:graphicData uri="http://schemas.openxmlformats.org/presentationml/2006/ole">
              <p:oleObj spid="_x0000_s7177" name="Точечный рисунок" r:id="rId3" imgW="3610479" imgH="3505689" progId="PBrush">
                <p:embed/>
              </p:oleObj>
            </a:graphicData>
          </a:graphic>
        </p:graphicFrame>
        <p:sp>
          <p:nvSpPr>
            <p:cNvPr id="15418" name="Freeform 58"/>
            <p:cNvSpPr>
              <a:spLocks/>
            </p:cNvSpPr>
            <p:nvPr/>
          </p:nvSpPr>
          <p:spPr bwMode="auto">
            <a:xfrm rot="-500722">
              <a:off x="793" y="1298"/>
              <a:ext cx="781" cy="1094"/>
            </a:xfrm>
            <a:custGeom>
              <a:avLst/>
              <a:gdLst/>
              <a:ahLst/>
              <a:cxnLst>
                <a:cxn ang="0">
                  <a:pos x="0" y="3240"/>
                </a:cxn>
                <a:cxn ang="0">
                  <a:pos x="1440" y="2520"/>
                </a:cxn>
                <a:cxn ang="0">
                  <a:pos x="2340" y="0"/>
                </a:cxn>
              </a:cxnLst>
              <a:rect l="0" t="0" r="r" b="b"/>
              <a:pathLst>
                <a:path w="2340" h="3240">
                  <a:moveTo>
                    <a:pt x="0" y="3240"/>
                  </a:moveTo>
                  <a:cubicBezTo>
                    <a:pt x="525" y="3150"/>
                    <a:pt x="1050" y="3060"/>
                    <a:pt x="1440" y="2520"/>
                  </a:cubicBezTo>
                  <a:cubicBezTo>
                    <a:pt x="1830" y="1980"/>
                    <a:pt x="2190" y="420"/>
                    <a:pt x="2340" y="0"/>
                  </a:cubicBezTo>
                </a:path>
              </a:pathLst>
            </a:custGeom>
            <a:noFill/>
            <a:ln w="7620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4857752" y="2428868"/>
            <a:ext cx="4124325" cy="3636962"/>
            <a:chOff x="3076" y="1511"/>
            <a:chExt cx="2598" cy="2291"/>
          </a:xfrm>
        </p:grpSpPr>
        <p:pic>
          <p:nvPicPr>
            <p:cNvPr id="15407" name="Picture 4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6" y="1511"/>
              <a:ext cx="2598" cy="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8" name="Freeform 48"/>
            <p:cNvSpPr>
              <a:spLocks/>
            </p:cNvSpPr>
            <p:nvPr/>
          </p:nvSpPr>
          <p:spPr bwMode="auto">
            <a:xfrm rot="-500722">
              <a:off x="3878" y="1933"/>
              <a:ext cx="781" cy="1094"/>
            </a:xfrm>
            <a:custGeom>
              <a:avLst/>
              <a:gdLst/>
              <a:ahLst/>
              <a:cxnLst>
                <a:cxn ang="0">
                  <a:pos x="0" y="3240"/>
                </a:cxn>
                <a:cxn ang="0">
                  <a:pos x="1440" y="2520"/>
                </a:cxn>
                <a:cxn ang="0">
                  <a:pos x="2340" y="0"/>
                </a:cxn>
              </a:cxnLst>
              <a:rect l="0" t="0" r="r" b="b"/>
              <a:pathLst>
                <a:path w="2340" h="3240">
                  <a:moveTo>
                    <a:pt x="0" y="3240"/>
                  </a:moveTo>
                  <a:cubicBezTo>
                    <a:pt x="525" y="3150"/>
                    <a:pt x="1050" y="3060"/>
                    <a:pt x="1440" y="2520"/>
                  </a:cubicBezTo>
                  <a:cubicBezTo>
                    <a:pt x="1830" y="1980"/>
                    <a:pt x="2190" y="420"/>
                    <a:pt x="2340" y="0"/>
                  </a:cubicBezTo>
                </a:path>
              </a:pathLst>
            </a:custGeom>
            <a:noFill/>
            <a:ln w="7620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500042"/>
            <a:ext cx="3382963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4572000" y="620713"/>
            <a:ext cx="0" cy="6237287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250825" y="0"/>
            <a:ext cx="8642350" cy="457200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0" y="1"/>
            <a:ext cx="8072462" cy="584775"/>
          </a:xfrm>
          <a:prstGeom prst="rect">
            <a:avLst/>
          </a:prstGeom>
          <a:noFill/>
          <a:ln w="133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</a:t>
            </a: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биологии</a:t>
            </a:r>
          </a:p>
        </p:txBody>
      </p:sp>
      <p:graphicFrame>
        <p:nvGraphicFramePr>
          <p:cNvPr id="15396" name="Object 36"/>
          <p:cNvGraphicFramePr>
            <a:graphicFrameLocks noChangeAspect="1"/>
          </p:cNvGraphicFramePr>
          <p:nvPr/>
        </p:nvGraphicFramePr>
        <p:xfrm>
          <a:off x="107950" y="692150"/>
          <a:ext cx="2171700" cy="1104900"/>
        </p:xfrm>
        <a:graphic>
          <a:graphicData uri="http://schemas.openxmlformats.org/presentationml/2006/ole">
            <p:oleObj spid="_x0000_s7170" name="Точечный рисунок" r:id="rId6" imgW="2172003" imgH="1104762" progId="PBrush">
              <p:embed/>
            </p:oleObj>
          </a:graphicData>
        </a:graphic>
      </p:graphicFrame>
      <p:graphicFrame>
        <p:nvGraphicFramePr>
          <p:cNvPr id="15397" name="Object 37"/>
          <p:cNvGraphicFramePr>
            <a:graphicFrameLocks noChangeAspect="1"/>
          </p:cNvGraphicFramePr>
          <p:nvPr/>
        </p:nvGraphicFramePr>
        <p:xfrm>
          <a:off x="2195513" y="692150"/>
          <a:ext cx="2371725" cy="1023938"/>
        </p:xfrm>
        <a:graphic>
          <a:graphicData uri="http://schemas.openxmlformats.org/presentationml/2006/ole">
            <p:oleObj spid="_x0000_s7171" name="Точечный рисунок" r:id="rId7" imgW="2371429" imgH="1095528" progId="PBrush">
              <p:embed/>
            </p:oleObj>
          </a:graphicData>
        </a:graphic>
      </p:graphicFrame>
      <p:graphicFrame>
        <p:nvGraphicFramePr>
          <p:cNvPr id="15398" name="Object 38"/>
          <p:cNvGraphicFramePr>
            <a:graphicFrameLocks noChangeAspect="1"/>
          </p:cNvGraphicFramePr>
          <p:nvPr/>
        </p:nvGraphicFramePr>
        <p:xfrm>
          <a:off x="611188" y="4941888"/>
          <a:ext cx="3314700" cy="1171575"/>
        </p:xfrm>
        <a:graphic>
          <a:graphicData uri="http://schemas.openxmlformats.org/presentationml/2006/ole">
            <p:oleObj spid="_x0000_s7172" name="Точечный рисунок" r:id="rId8" imgW="3315163" imgH="1171429" progId="PBrush">
              <p:embed/>
            </p:oleObj>
          </a:graphicData>
        </a:graphic>
      </p:graphicFrame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179388" y="6035675"/>
            <a:ext cx="4356100" cy="822325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200"/>
              <a:t>Дробление и начало развития оплодотворенного яйца ланцетника.</a:t>
            </a:r>
          </a:p>
          <a:p>
            <a:pPr algn="ctr"/>
            <a:r>
              <a:rPr lang="ru-RU" sz="1200"/>
              <a:t>а – оплодотворенное яйцо; б – стадии 2 клеток; в – 4 клеток; г – 8 клеток; д – 16 клеток; е- 32 клеток; ж – бластула </a:t>
            </a:r>
          </a:p>
        </p:txBody>
      </p:sp>
      <p:graphicFrame>
        <p:nvGraphicFramePr>
          <p:cNvPr id="15388" name="Object 28"/>
          <p:cNvGraphicFramePr>
            <a:graphicFrameLocks noChangeAspect="1"/>
          </p:cNvGraphicFramePr>
          <p:nvPr/>
        </p:nvGraphicFramePr>
        <p:xfrm>
          <a:off x="4859338" y="5300663"/>
          <a:ext cx="904875" cy="771525"/>
        </p:xfrm>
        <a:graphic>
          <a:graphicData uri="http://schemas.openxmlformats.org/presentationml/2006/ole">
            <p:oleObj spid="_x0000_s7173" name="Точечный рисунок" r:id="rId9" imgW="905001" imgH="771429" progId="PBrush">
              <p:embed/>
            </p:oleObj>
          </a:graphicData>
        </a:graphic>
      </p:graphicFrame>
      <p:graphicFrame>
        <p:nvGraphicFramePr>
          <p:cNvPr id="15387" name="Object 27"/>
          <p:cNvGraphicFramePr>
            <a:graphicFrameLocks noChangeAspect="1"/>
          </p:cNvGraphicFramePr>
          <p:nvPr/>
        </p:nvGraphicFramePr>
        <p:xfrm>
          <a:off x="8101013" y="5445125"/>
          <a:ext cx="790575" cy="685800"/>
        </p:xfrm>
        <a:graphic>
          <a:graphicData uri="http://schemas.openxmlformats.org/presentationml/2006/ole">
            <p:oleObj spid="_x0000_s7174" name="Точечный рисунок" r:id="rId10" imgW="790476" imgH="685714" progId="PBrush">
              <p:embed/>
            </p:oleObj>
          </a:graphicData>
        </a:graphic>
      </p:graphicFrame>
      <p:graphicFrame>
        <p:nvGraphicFramePr>
          <p:cNvPr id="15389" name="Object 29"/>
          <p:cNvGraphicFramePr>
            <a:graphicFrameLocks noChangeAspect="1"/>
          </p:cNvGraphicFramePr>
          <p:nvPr/>
        </p:nvGraphicFramePr>
        <p:xfrm>
          <a:off x="7524750" y="2349500"/>
          <a:ext cx="904875" cy="771525"/>
        </p:xfrm>
        <a:graphic>
          <a:graphicData uri="http://schemas.openxmlformats.org/presentationml/2006/ole">
            <p:oleObj spid="_x0000_s7175" name="Точечный рисунок" r:id="rId11" imgW="905001" imgH="771429" progId="PBrush">
              <p:embed/>
            </p:oleObj>
          </a:graphicData>
        </a:graphic>
      </p:graphicFrame>
      <p:graphicFrame>
        <p:nvGraphicFramePr>
          <p:cNvPr id="15390" name="Object 30"/>
          <p:cNvGraphicFramePr>
            <a:graphicFrameLocks noChangeAspect="1"/>
          </p:cNvGraphicFramePr>
          <p:nvPr/>
        </p:nvGraphicFramePr>
        <p:xfrm>
          <a:off x="7380288" y="3573463"/>
          <a:ext cx="1533525" cy="857250"/>
        </p:xfrm>
        <a:graphic>
          <a:graphicData uri="http://schemas.openxmlformats.org/presentationml/2006/ole">
            <p:oleObj spid="_x0000_s7176" name="Точечный рисунок" r:id="rId12" imgW="1533739" imgH="857143" progId="PBrush">
              <p:embed/>
            </p:oleObj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572132" y="6215082"/>
            <a:ext cx="1500198" cy="52322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= a </a:t>
            </a:r>
            <a:r>
              <a:rPr lang="en-US" sz="2800" b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 b="1" baseline="30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8" name="Object 1024"/>
          <p:cNvGraphicFramePr>
            <a:graphicFrameLocks noChangeAspect="1"/>
          </p:cNvGraphicFramePr>
          <p:nvPr/>
        </p:nvGraphicFramePr>
        <p:xfrm>
          <a:off x="0" y="428604"/>
          <a:ext cx="9144000" cy="3989388"/>
        </p:xfrm>
        <a:graphic>
          <a:graphicData uri="http://schemas.openxmlformats.org/presentationml/2006/ole">
            <p:oleObj spid="_x0000_s11266" name="Точечный рисунок" r:id="rId3" imgW="5544324" imgH="2419048" progId="PBrush">
              <p:embed/>
            </p:oleObj>
          </a:graphicData>
        </a:graphic>
      </p:graphicFrame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1692275" y="37877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997075" y="32543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2287588" y="2632075"/>
            <a:ext cx="576262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606675" y="21113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444875" y="15779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7331075" y="1196975"/>
            <a:ext cx="609600" cy="4572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FAE3B7"/>
              </a:gs>
              <a:gs pos="8999">
                <a:srgbClr val="A28949"/>
              </a:gs>
              <a:gs pos="15500">
                <a:srgbClr val="835E17"/>
              </a:gs>
              <a:gs pos="16500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0">
                <a:srgbClr val="BD922A"/>
              </a:gs>
              <a:gs pos="84500">
                <a:srgbClr val="835E17"/>
              </a:gs>
              <a:gs pos="91001">
                <a:srgbClr val="A28949"/>
              </a:gs>
              <a:gs pos="100000">
                <a:srgbClr val="FAE3B7"/>
              </a:gs>
            </a:gsLst>
            <a:lin ang="18900000" scaled="1"/>
          </a:gra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WordArt 19"/>
          <p:cNvSpPr>
            <a:spLocks noChangeArrowheads="1" noChangeShapeType="1" noTextEdit="1"/>
          </p:cNvSpPr>
          <p:nvPr/>
        </p:nvSpPr>
        <p:spPr bwMode="auto">
          <a:xfrm>
            <a:off x="642910" y="4643446"/>
            <a:ext cx="7777163" cy="830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РАСПРЕДЕЛЕНИЕ ЗВЕЗД</a:t>
            </a:r>
          </a:p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ПО ВИДИМОМУ БЛЕСКУ</a:t>
            </a:r>
          </a:p>
        </p:txBody>
      </p:sp>
      <p:sp>
        <p:nvSpPr>
          <p:cNvPr id="2068" name="WordArt 20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5838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i="1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Логарифмическая функция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3203575" y="5805488"/>
            <a:ext cx="2642070" cy="830997"/>
          </a:xfrm>
          <a:prstGeom prst="rect">
            <a:avLst/>
          </a:prstGeom>
          <a:noFill/>
          <a:ln w="133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chemeClr val="bg2">
                    <a:lumMod val="50000"/>
                  </a:schemeClr>
                </a:solidFill>
              </a:rPr>
              <a:t>y</a:t>
            </a:r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en-US" sz="4800" b="1" dirty="0" err="1">
                <a:solidFill>
                  <a:schemeClr val="bg2">
                    <a:lumMod val="50000"/>
                  </a:schemeClr>
                </a:solidFill>
              </a:rPr>
              <a:t>log</a:t>
            </a:r>
            <a:r>
              <a:rPr lang="en-US" sz="4800" b="1" baseline="-25000" dirty="0" err="1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sz="4800" b="1" dirty="0" err="1">
                <a:solidFill>
                  <a:schemeClr val="bg2">
                    <a:lumMod val="50000"/>
                  </a:schemeClr>
                </a:solidFill>
              </a:rPr>
              <a:t>x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7740650" y="981075"/>
            <a:ext cx="71438" cy="71438"/>
          </a:xfrm>
          <a:prstGeom prst="ellipse">
            <a:avLst/>
          </a:prstGeom>
          <a:solidFill>
            <a:schemeClr val="tx2"/>
          </a:solidFill>
          <a:ln w="133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2062" grpId="0" animBg="1"/>
      <p:bldP spid="2063" grpId="0" animBg="1"/>
      <p:bldP spid="2064" grpId="0" animBg="1"/>
      <p:bldP spid="2066" grpId="0" animBg="1"/>
      <p:bldP spid="2067" grpId="0" animBg="1"/>
      <p:bldP spid="2068" grpId="0" animBg="1"/>
      <p:bldP spid="206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535</TotalTime>
  <Words>483</Words>
  <Application>Microsoft Office PowerPoint</Application>
  <PresentationFormat>Экран (4:3)</PresentationFormat>
  <Paragraphs>123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Изящная</vt:lpstr>
      <vt:lpstr>Формула</vt:lpstr>
      <vt:lpstr>Точечный рисунок</vt:lpstr>
      <vt:lpstr>10 класс</vt:lpstr>
      <vt:lpstr>Задания </vt:lpstr>
      <vt:lpstr>Назовите графики функций?</vt:lpstr>
      <vt:lpstr>Цель урока</vt:lpstr>
      <vt:lpstr>Слайд 5</vt:lpstr>
      <vt:lpstr>Слайд 6</vt:lpstr>
      <vt:lpstr>Слайд 7</vt:lpstr>
      <vt:lpstr>Слайд 8</vt:lpstr>
      <vt:lpstr>Слайд 9</vt:lpstr>
      <vt:lpstr>Цель урока</vt:lpstr>
      <vt:lpstr>План исследования</vt:lpstr>
      <vt:lpstr>Исследовать функцию</vt:lpstr>
      <vt:lpstr>Вручение  Нобелевской премии</vt:lpstr>
      <vt:lpstr>Исследовать функцию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класс</dc:title>
  <dc:creator>User</dc:creator>
  <cp:lastModifiedBy>User</cp:lastModifiedBy>
  <cp:revision>99</cp:revision>
  <dcterms:created xsi:type="dcterms:W3CDTF">2012-04-14T03:32:12Z</dcterms:created>
  <dcterms:modified xsi:type="dcterms:W3CDTF">2014-03-13T17:01:20Z</dcterms:modified>
</cp:coreProperties>
</file>