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61" r:id="rId4"/>
    <p:sldId id="277" r:id="rId5"/>
    <p:sldId id="278" r:id="rId6"/>
    <p:sldId id="270" r:id="rId7"/>
    <p:sldId id="257" r:id="rId8"/>
    <p:sldId id="267" r:id="rId9"/>
    <p:sldId id="268" r:id="rId10"/>
    <p:sldId id="281" r:id="rId11"/>
    <p:sldId id="274" r:id="rId12"/>
    <p:sldId id="280" r:id="rId13"/>
    <p:sldId id="271" r:id="rId14"/>
    <p:sldId id="262" r:id="rId15"/>
    <p:sldId id="263" r:id="rId16"/>
    <p:sldId id="275" r:id="rId17"/>
    <p:sldId id="269" r:id="rId18"/>
    <p:sldId id="279" r:id="rId19"/>
    <p:sldId id="260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180" autoAdjust="0"/>
    <p:restoredTop sz="94660"/>
  </p:normalViewPr>
  <p:slideViewPr>
    <p:cSldViewPr>
      <p:cViewPr varScale="1">
        <p:scale>
          <a:sx n="70" d="100"/>
          <a:sy n="70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3F81083-8B47-493D-AE01-692A4B73ED59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255B6E2-986A-4548-85CB-CA1E76B4A7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F81083-8B47-493D-AE01-692A4B73ED59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55B6E2-986A-4548-85CB-CA1E76B4A7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93F81083-8B47-493D-AE01-692A4B73ED59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255B6E2-986A-4548-85CB-CA1E76B4A7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F81083-8B47-493D-AE01-692A4B73ED59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55B6E2-986A-4548-85CB-CA1E76B4A7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3F81083-8B47-493D-AE01-692A4B73ED59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255B6E2-986A-4548-85CB-CA1E76B4A7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F81083-8B47-493D-AE01-692A4B73ED59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55B6E2-986A-4548-85CB-CA1E76B4A7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F81083-8B47-493D-AE01-692A4B73ED59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55B6E2-986A-4548-85CB-CA1E76B4A7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F81083-8B47-493D-AE01-692A4B73ED59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55B6E2-986A-4548-85CB-CA1E76B4A7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3F81083-8B47-493D-AE01-692A4B73ED59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55B6E2-986A-4548-85CB-CA1E76B4A7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F81083-8B47-493D-AE01-692A4B73ED59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55B6E2-986A-4548-85CB-CA1E76B4A7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F81083-8B47-493D-AE01-692A4B73ED59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55B6E2-986A-4548-85CB-CA1E76B4A7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93F81083-8B47-493D-AE01-692A4B73ED59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255B6E2-986A-4548-85CB-CA1E76B4A79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1.jpeg"/><Relationship Id="rId4" Type="http://schemas.openxmlformats.org/officeDocument/2006/relationships/oleObject" Target="../embeddings/oleObject3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14528" y="3571876"/>
            <a:ext cx="7029472" cy="2571768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7 класс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Алгебра, учебник А.Г.Мордкович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108" descr="bd05094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500042"/>
            <a:ext cx="3500462" cy="167464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57818" y="6215082"/>
            <a:ext cx="2839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Учитель: Айрапетян А.С.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94382"/>
          </a:xfrm>
        </p:spPr>
        <p:txBody>
          <a:bodyPr/>
          <a:lstStyle/>
          <a:p>
            <a:r>
              <a:rPr lang="ru-RU" dirty="0" smtClean="0"/>
              <a:t>Устная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357298"/>
            <a:ext cx="7043758" cy="521497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Назовите коэффициенты </a:t>
            </a:r>
            <a:r>
              <a:rPr lang="ru-RU" sz="3200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3200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линейных уравнений  вида </a:t>
            </a:r>
            <a:r>
              <a:rPr lang="ru-RU" sz="3200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ax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+ b=0,  найдите корни этих уравнений. </a:t>
            </a:r>
          </a:p>
          <a:p>
            <a:pPr>
              <a:lnSpc>
                <a:spcPct val="150000"/>
              </a:lnSpc>
              <a:buNone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а) 3х – 12=0;	  б) 16 </a:t>
            </a:r>
            <a:r>
              <a:rPr lang="ru-RU" sz="3200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= –32;</a:t>
            </a:r>
          </a:p>
          <a:p>
            <a:pPr>
              <a:lnSpc>
                <a:spcPct val="150000"/>
              </a:lnSpc>
              <a:buNone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в) –3х = 18         г) –18х  + 2=0?</a:t>
            </a:r>
          </a:p>
          <a:p>
            <a:pPr>
              <a:buNone/>
            </a:pPr>
            <a:endParaRPr lang="ru-RU" sz="3200" dirty="0"/>
          </a:p>
        </p:txBody>
      </p:sp>
      <p:pic>
        <p:nvPicPr>
          <p:cNvPr id="4" name="Picture 11" descr="J034329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142852"/>
            <a:ext cx="1770063" cy="178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714356"/>
          </a:xfrm>
        </p:spPr>
        <p:txBody>
          <a:bodyPr>
            <a:normAutofit/>
          </a:bodyPr>
          <a:lstStyle/>
          <a:p>
            <a:r>
              <a:rPr lang="ru-RU" dirty="0" smtClean="0"/>
              <a:t>Образец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8358214" cy="264320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а) 3</a:t>
            </a:r>
            <a:r>
              <a:rPr lang="ru-RU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– 11 = 5</a:t>
            </a:r>
            <a:r>
              <a:rPr lang="ru-RU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+ 7;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б) 2 (</a:t>
            </a:r>
            <a:r>
              <a:rPr lang="ru-RU" sz="2800" b="1" i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+ 1) = 2</a:t>
            </a: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+ 2;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в) –8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+ 11 = 8 (3 – </a:t>
            </a:r>
            <a:r>
              <a:rPr lang="ru-RU" sz="2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buNone/>
            </a:pP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  <a:endParaRPr lang="ru-RU" sz="28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а) 3</a:t>
            </a:r>
            <a:r>
              <a:rPr lang="ru-RU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– 11 = 5</a:t>
            </a:r>
            <a:r>
              <a:rPr lang="ru-RU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+ 7;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б) 2 (</a:t>
            </a:r>
            <a:r>
              <a:rPr lang="ru-RU" sz="2800" b="1" i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+ 1) = 2</a:t>
            </a: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+ 2;  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в)  –8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+ 11 = 8 (3 – </a:t>
            </a:r>
            <a:r>
              <a:rPr lang="ru-RU" sz="2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– 5</a:t>
            </a:r>
            <a:r>
              <a:rPr lang="ru-RU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= 7 + 11;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    2</a:t>
            </a: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+ 2 = 2</a:t>
            </a: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+ 2;         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–8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+ 11 = 24 – 8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800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–2</a:t>
            </a:r>
            <a:r>
              <a:rPr lang="ru-RU" sz="2800" b="1" i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= 18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	      2</a:t>
            </a: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i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= 2 – 2;         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–8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2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= 24 – 11; 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   </a:t>
            </a:r>
            <a:r>
              <a:rPr lang="ru-RU" sz="28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= 18 : (-2)                     </a:t>
            </a:r>
            <a:r>
              <a:rPr lang="ru-RU" sz="2800" b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0 · </a:t>
            </a:r>
            <a:r>
              <a:rPr lang="ru-RU" sz="2800" b="1" i="1" u="sng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= 0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                      </a:t>
            </a:r>
            <a:r>
              <a:rPr lang="ru-RU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 · </a:t>
            </a:r>
            <a:r>
              <a:rPr lang="ru-RU" sz="2800" b="1" i="1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= 13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8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= - 9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4500570"/>
            <a:ext cx="81439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колько </a:t>
            </a:r>
            <a:r>
              <a:rPr lang="ru-RU" sz="24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корней имеет 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уравнение?</a:t>
            </a:r>
            <a:endParaRPr lang="ru-RU" sz="24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3214686"/>
            <a:ext cx="1523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один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корень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500298" y="3000372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бесконечно много корней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000760" y="3000372"/>
            <a:ext cx="1334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нет корней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prstGeom prst="verticalScroll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>1.Раскрыть скобки.</a:t>
            </a:r>
          </a:p>
          <a:p>
            <a:pPr algn="ctr">
              <a:buNone/>
            </a:pPr>
            <a:endParaRPr lang="ru-RU" sz="2000" dirty="0" smtClean="0">
              <a:solidFill>
                <a:srgbClr val="C00000"/>
              </a:solidFill>
            </a:endParaRPr>
          </a:p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>2.Перенести слагаемые, содержащие переменную в левую часть уравнения, а не содержащие переменную в правую. </a:t>
            </a:r>
          </a:p>
          <a:p>
            <a:pPr algn="ctr"/>
            <a:endParaRPr lang="ru-RU" sz="2000" dirty="0" smtClean="0">
              <a:solidFill>
                <a:srgbClr val="C00000"/>
              </a:solidFill>
            </a:endParaRPr>
          </a:p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>3.Привести в обеих частях подобные слагаемые, получить линейный вид.</a:t>
            </a:r>
          </a:p>
          <a:p>
            <a:pPr algn="ctr"/>
            <a:endParaRPr lang="ru-RU" sz="2000" dirty="0" smtClean="0">
              <a:solidFill>
                <a:srgbClr val="C00000"/>
              </a:solidFill>
            </a:endParaRPr>
          </a:p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>4.Найти корень уравнения </a:t>
            </a:r>
            <a:r>
              <a:rPr lang="ru-RU" dirty="0" smtClean="0">
                <a:solidFill>
                  <a:srgbClr val="C00000"/>
                </a:solidFill>
              </a:rPr>
              <a:t>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Блок-схема: перфолента 5"/>
          <p:cNvSpPr/>
          <p:nvPr/>
        </p:nvSpPr>
        <p:spPr>
          <a:xfrm>
            <a:off x="1214414" y="357166"/>
            <a:ext cx="4857784" cy="804672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571604" y="320040"/>
            <a:ext cx="6124596" cy="751506"/>
          </a:xfrm>
        </p:spPr>
        <p:txBody>
          <a:bodyPr/>
          <a:lstStyle/>
          <a:p>
            <a:r>
              <a:rPr lang="ru-RU" dirty="0" smtClean="0"/>
              <a:t>Алгоритм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08630"/>
          </a:xfrm>
        </p:spPr>
        <p:txBody>
          <a:bodyPr/>
          <a:lstStyle/>
          <a:p>
            <a:r>
              <a:rPr lang="ru-RU" dirty="0" smtClean="0"/>
              <a:t>Закрепление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7239000" cy="545562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Работа по карточкам . 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Дифференцированные задания.</a:t>
            </a:r>
          </a:p>
          <a:p>
            <a:pPr>
              <a:buNone/>
            </a:pPr>
            <a:r>
              <a:rPr lang="ru-RU" sz="3200" u="sng" dirty="0" smtClean="0">
                <a:solidFill>
                  <a:srgbClr val="00B050"/>
                </a:solidFill>
              </a:rPr>
              <a:t>1уровень: 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уравнения вида </a:t>
            </a:r>
            <a:r>
              <a:rPr lang="ru-RU" sz="3200" dirty="0" err="1" smtClean="0">
                <a:solidFill>
                  <a:schemeClr val="accent1">
                    <a:lumMod val="75000"/>
                  </a:schemeClr>
                </a:solidFill>
              </a:rPr>
              <a:t>ах=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b 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и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   </a:t>
            </a:r>
            <a:r>
              <a:rPr lang="en-US" sz="3200" dirty="0" err="1" smtClean="0">
                <a:solidFill>
                  <a:schemeClr val="accent1">
                    <a:lumMod val="75000"/>
                  </a:schemeClr>
                </a:solidFill>
              </a:rPr>
              <a:t>ax+b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=0</a:t>
            </a:r>
            <a:endParaRPr lang="ru-RU" sz="32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3200" u="sng" dirty="0" smtClean="0">
                <a:solidFill>
                  <a:srgbClr val="0070C0"/>
                </a:solidFill>
              </a:rPr>
              <a:t>2 уровень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уравнения вида </a:t>
            </a:r>
            <a:r>
              <a:rPr lang="ru-RU" sz="3200" dirty="0" err="1" smtClean="0">
                <a:solidFill>
                  <a:schemeClr val="accent1">
                    <a:lumMod val="75000"/>
                  </a:schemeClr>
                </a:solidFill>
              </a:rPr>
              <a:t>ах+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b</a:t>
            </a:r>
            <a:r>
              <a:rPr lang="ru-RU" sz="3200" dirty="0" err="1" smtClean="0">
                <a:solidFill>
                  <a:schemeClr val="accent1">
                    <a:lumMod val="75000"/>
                  </a:schemeClr>
                </a:solidFill>
              </a:rPr>
              <a:t>=сх+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m 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и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   a(</a:t>
            </a:r>
            <a:r>
              <a:rPr lang="en-US" sz="3200" dirty="0" err="1" smtClean="0">
                <a:solidFill>
                  <a:schemeClr val="accent1">
                    <a:lumMod val="75000"/>
                  </a:schemeClr>
                </a:solidFill>
              </a:rPr>
              <a:t>x+b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)=c(</a:t>
            </a:r>
            <a:r>
              <a:rPr lang="en-US" sz="3200" dirty="0" err="1" smtClean="0">
                <a:solidFill>
                  <a:schemeClr val="accent1">
                    <a:lumMod val="75000"/>
                  </a:schemeClr>
                </a:solidFill>
              </a:rPr>
              <a:t>x+m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>
              <a:buNone/>
            </a:pPr>
            <a:r>
              <a:rPr lang="ru-RU" sz="3200" u="sng" dirty="0" smtClean="0">
                <a:solidFill>
                  <a:srgbClr val="FF0000"/>
                </a:solidFill>
              </a:rPr>
              <a:t>3 уровень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уравнения вида</a:t>
            </a:r>
            <a:endParaRPr lang="ru-RU" sz="32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sz="3200" dirty="0">
              <a:solidFill>
                <a:srgbClr val="0070C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4114800" y="3321050"/>
          <a:ext cx="914400" cy="215900"/>
        </p:xfrm>
        <a:graphic>
          <a:graphicData uri="http://schemas.openxmlformats.org/presentationml/2006/ole">
            <p:oleObj spid="_x0000_s2050" name="Формула" r:id="rId3" imgW="914400" imgH="215640" progId="Equation.3">
              <p:embed/>
            </p:oleObj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3714744" y="5286388"/>
          <a:ext cx="2286016" cy="1005385"/>
        </p:xfrm>
        <a:graphic>
          <a:graphicData uri="http://schemas.openxmlformats.org/presentationml/2006/ole">
            <p:oleObj spid="_x0000_s2051" name="Формула" r:id="rId4" imgW="863280" imgH="419040" progId="Equation.3">
              <p:embed/>
            </p:oleObj>
          </a:graphicData>
        </a:graphic>
      </p:graphicFrame>
      <p:pic>
        <p:nvPicPr>
          <p:cNvPr id="6" name="Содержимое 4" descr="0_80f26_d4fc456e_L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6572264" y="142852"/>
            <a:ext cx="1608138" cy="1924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/>
          <a:lstStyle/>
          <a:p>
            <a:r>
              <a:rPr lang="ru-RU" dirty="0" smtClean="0"/>
              <a:t>Из истории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7643866" cy="3429024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Линейные уравнения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 одним неизвестным умели решать еще в Древнем Вавилоне и в Египте более чем 4 тыс.лет назад. Одна из старинных задач  была записана на  папирусе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Ринда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(его называют также папирусом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Ахмеса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), который хранится в Британском музее и относится к периоду 2000 -1700 гг. до н. э.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Picture 2" descr="C:\Documents and Settings\1\Рабочий стол\картинки 1\c11-2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4214818"/>
            <a:ext cx="4071934" cy="2470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44"/>
          </a:xfrm>
        </p:spPr>
        <p:txBody>
          <a:bodyPr/>
          <a:lstStyle/>
          <a:p>
            <a:r>
              <a:rPr lang="ru-RU" dirty="0" smtClean="0"/>
              <a:t>Из истории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5786478" cy="2714644"/>
          </a:xfrm>
        </p:spPr>
        <p:txBody>
          <a:bodyPr>
            <a:normAutofit/>
          </a:bodyPr>
          <a:lstStyle/>
          <a:p>
            <a:r>
              <a:rPr lang="ru-RU" u="sng" dirty="0" smtClean="0">
                <a:solidFill>
                  <a:srgbClr val="0070C0"/>
                </a:solidFill>
              </a:rPr>
              <a:t>Задача</a:t>
            </a:r>
            <a:r>
              <a:rPr lang="ru-RU" dirty="0" smtClean="0">
                <a:solidFill>
                  <a:srgbClr val="0070C0"/>
                </a:solidFill>
              </a:rPr>
              <a:t>: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«Найти число, если известно   что от прибавления к нему 2/3 его и вычитания от полученной суммы ее трети получается число 10».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10" y="4429132"/>
            <a:ext cx="68580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Решение этой задачи сводится к      решению линейного уравнения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.Попробуйте решить эту задачу.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Picture 2" descr="C:\Documents and Settings\1\Рабочий стол\картинки 1\c09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0"/>
            <a:ext cx="2071702" cy="2970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44"/>
          </a:xfrm>
        </p:spPr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pic>
        <p:nvPicPr>
          <p:cNvPr id="5" name="Содержимое 3" descr="0033145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264171" y="1"/>
            <a:ext cx="3094148" cy="2071678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9416"/>
            <a:ext cx="5829312" cy="460566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00B050"/>
                </a:solidFill>
              </a:rPr>
              <a:t>1 </a:t>
            </a:r>
            <a:r>
              <a:rPr lang="ru-RU" b="1" dirty="0" smtClean="0">
                <a:solidFill>
                  <a:srgbClr val="00B050"/>
                </a:solidFill>
              </a:rPr>
              <a:t>Уровень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:№4.1, 4.2(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а,б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),4.3(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а,б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)  или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№118, 119(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а,б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),120(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а,б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2 Уровень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:№4.4(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а,б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), 4.5, 4.7(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а,б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) или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№121(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а,б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),122, 124(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а,б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3 Уровень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:№4.7, 4.8(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а,б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), 4.9(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а,б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или 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№124, 125(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а,б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), 126(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а,б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Д/П  №4.40 по желанию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282" y="5786454"/>
            <a:ext cx="101441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44"/>
          </a:xfrm>
        </p:spPr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7239000" cy="5169876"/>
          </a:xfrm>
        </p:spPr>
        <p:txBody>
          <a:bodyPr>
            <a:normAutofit/>
          </a:bodyPr>
          <a:lstStyle/>
          <a:p>
            <a:pPr lvl="0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Какое уравнение с одной переменной называется линейным?</a:t>
            </a:r>
          </a:p>
          <a:p>
            <a:pPr lvl="0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Что называется корнем уравнения?</a:t>
            </a:r>
          </a:p>
          <a:p>
            <a:pPr lvl="0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Что значит решить уравнение?</a:t>
            </a:r>
          </a:p>
          <a:p>
            <a:pPr lvl="0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Сколько корней имеет уравнение 0*</a:t>
            </a:r>
            <a:r>
              <a:rPr lang="ru-RU" sz="3200" dirty="0" err="1" smtClean="0">
                <a:solidFill>
                  <a:schemeClr val="accent1">
                    <a:lumMod val="75000"/>
                  </a:schemeClr>
                </a:solidFill>
              </a:rPr>
              <a:t>х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= 0?   0*</a:t>
            </a:r>
            <a:r>
              <a:rPr lang="ru-RU" sz="3200" dirty="0" err="1" smtClean="0">
                <a:solidFill>
                  <a:schemeClr val="accent1">
                    <a:lumMod val="75000"/>
                  </a:schemeClr>
                </a:solidFill>
              </a:rPr>
              <a:t>х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= 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b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b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≠0 ?    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a</a:t>
            </a:r>
            <a:r>
              <a:rPr lang="ru-RU" sz="3200" dirty="0" err="1" smtClean="0">
                <a:solidFill>
                  <a:schemeClr val="accent1">
                    <a:lumMod val="75000"/>
                  </a:schemeClr>
                </a:solidFill>
              </a:rPr>
              <a:t>х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= 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b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?</a:t>
            </a:r>
          </a:p>
          <a:p>
            <a:pPr lvl="0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Оцените свою работу на уроке, заполнив листы самооценки.</a:t>
            </a:r>
          </a:p>
          <a:p>
            <a:pPr lvl="0">
              <a:buNone/>
            </a:pPr>
            <a:endParaRPr lang="ru-RU" sz="32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44"/>
          </a:xfrm>
        </p:spPr>
        <p:txBody>
          <a:bodyPr/>
          <a:lstStyle/>
          <a:p>
            <a:r>
              <a:rPr lang="ru-RU" dirty="0" smtClean="0"/>
              <a:t>Логическая задача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785786" y="1643050"/>
            <a:ext cx="2143140" cy="928694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143240" y="1285860"/>
            <a:ext cx="571504" cy="1143008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929058" y="1643050"/>
            <a:ext cx="2286016" cy="928694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928662" y="4500570"/>
            <a:ext cx="2000264" cy="642942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857620" y="4500570"/>
            <a:ext cx="2286016" cy="857256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143240" y="4429132"/>
            <a:ext cx="571504" cy="1071570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928662" y="2786058"/>
            <a:ext cx="2143140" cy="71438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928662" y="3500438"/>
            <a:ext cx="2143140" cy="71438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643306" y="3500438"/>
            <a:ext cx="2214578" cy="78581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643306" y="2714620"/>
            <a:ext cx="2214578" cy="78581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1643042" y="1643050"/>
          <a:ext cx="642942" cy="800898"/>
        </p:xfrm>
        <a:graphic>
          <a:graphicData uri="http://schemas.openxmlformats.org/presentationml/2006/ole">
            <p:oleObj spid="_x0000_s5123" name="Формула" r:id="rId3" imgW="203040" imgH="393480" progId="Equation.3">
              <p:embed/>
            </p:oleObj>
          </a:graphicData>
        </a:graphic>
      </p:graphicFrame>
      <p:graphicFrame>
        <p:nvGraphicFramePr>
          <p:cNvPr id="5124" name="Object 4"/>
          <p:cNvGraphicFramePr>
            <a:graphicFrameLocks noChangeAspect="1"/>
          </p:cNvGraphicFramePr>
          <p:nvPr/>
        </p:nvGraphicFramePr>
        <p:xfrm>
          <a:off x="4714876" y="1643050"/>
          <a:ext cx="642942" cy="800896"/>
        </p:xfrm>
        <a:graphic>
          <a:graphicData uri="http://schemas.openxmlformats.org/presentationml/2006/ole">
            <p:oleObj spid="_x0000_s5124" name="Формула" r:id="rId4" imgW="203040" imgH="393480" progId="Equation.3">
              <p:embed/>
            </p:oleObj>
          </a:graphicData>
        </a:graphic>
      </p:graphicFrame>
      <p:graphicFrame>
        <p:nvGraphicFramePr>
          <p:cNvPr id="5126" name="Object 6"/>
          <p:cNvGraphicFramePr>
            <a:graphicFrameLocks noChangeAspect="1"/>
          </p:cNvGraphicFramePr>
          <p:nvPr/>
        </p:nvGraphicFramePr>
        <p:xfrm>
          <a:off x="3214678" y="1500174"/>
          <a:ext cx="430933" cy="785819"/>
        </p:xfrm>
        <a:graphic>
          <a:graphicData uri="http://schemas.openxmlformats.org/presentationml/2006/ole">
            <p:oleObj spid="_x0000_s5126" name="Формула" r:id="rId5" imgW="215640" imgH="393480" progId="Equation.3">
              <p:embed/>
            </p:oleObj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1428728" y="2928934"/>
            <a:ext cx="1271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11х+6=х+9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1428728" y="3571876"/>
            <a:ext cx="1271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3х+7=9х+2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4143372" y="2928934"/>
            <a:ext cx="1319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17х-3=2х-1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4143372" y="3643314"/>
            <a:ext cx="1457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4-16х= -</a:t>
            </a:r>
            <a:r>
              <a:rPr lang="ru-RU" dirty="0" err="1" smtClean="0"/>
              <a:t>х</a:t>
            </a:r>
            <a:r>
              <a:rPr lang="ru-RU" dirty="0" smtClean="0"/>
              <a:t> +2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1785918" y="4572008"/>
            <a:ext cx="285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?</a:t>
            </a:r>
            <a:endParaRPr lang="ru-RU" sz="3200" dirty="0"/>
          </a:p>
        </p:txBody>
      </p:sp>
      <p:sp>
        <p:nvSpPr>
          <p:cNvPr id="29" name="TextBox 28"/>
          <p:cNvSpPr txBox="1"/>
          <p:nvPr/>
        </p:nvSpPr>
        <p:spPr>
          <a:xfrm>
            <a:off x="3286116" y="4643446"/>
            <a:ext cx="3353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?</a:t>
            </a:r>
            <a:endParaRPr lang="ru-RU" sz="3200" dirty="0"/>
          </a:p>
        </p:txBody>
      </p:sp>
      <p:sp>
        <p:nvSpPr>
          <p:cNvPr id="30" name="TextBox 29"/>
          <p:cNvSpPr txBox="1"/>
          <p:nvPr/>
        </p:nvSpPr>
        <p:spPr>
          <a:xfrm>
            <a:off x="4857752" y="4714884"/>
            <a:ext cx="3353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?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ертикальный свиток 4"/>
          <p:cNvSpPr/>
          <p:nvPr/>
        </p:nvSpPr>
        <p:spPr>
          <a:xfrm>
            <a:off x="-285784" y="357166"/>
            <a:ext cx="8929718" cy="6143668"/>
          </a:xfrm>
          <a:prstGeom prst="verticalScroll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071546"/>
            <a:ext cx="4143404" cy="5054617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Через математические знания, полученные в школе,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лежит широкая дорога к огромным, почти необозримым областям труда и открытий.</a:t>
            </a:r>
            <a:endParaRPr lang="ru-RU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5" descr="j02991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286380" y="2000240"/>
            <a:ext cx="1782763" cy="2555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ертикальный свиток 4"/>
          <p:cNvSpPr/>
          <p:nvPr/>
        </p:nvSpPr>
        <p:spPr>
          <a:xfrm>
            <a:off x="0" y="142852"/>
            <a:ext cx="8929718" cy="6143668"/>
          </a:xfrm>
          <a:prstGeom prst="verticalScroll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071546"/>
            <a:ext cx="5214974" cy="5054617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С  тех пор как существует мирозданье,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Такого нет, кто б не нуждался в знанье.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Какой мы ни возьмём язык и век,</a:t>
            </a:r>
          </a:p>
          <a:p>
            <a:pPr>
              <a:buNone/>
              <a:tabLst>
                <a:tab pos="900113" algn="l"/>
              </a:tabLst>
            </a:pP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Всегда стремился к знанью человек.</a:t>
            </a:r>
            <a:endParaRPr lang="ru-RU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Picture 2" descr="C:\Documents and Settings\1\Рабочий стол\картинки 1\c09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1357298"/>
            <a:ext cx="265747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7541" y="1609725"/>
            <a:ext cx="5758318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28596" y="571480"/>
            <a:ext cx="728667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Спасибо за урок!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/>
          <a:lstStyle/>
          <a:p>
            <a:r>
              <a:rPr lang="ru-RU" dirty="0" smtClean="0"/>
              <a:t>Устная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43050"/>
            <a:ext cx="7858180" cy="571504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4600" u="sng" dirty="0" smtClean="0">
                <a:solidFill>
                  <a:schemeClr val="accent1">
                    <a:lumMod val="75000"/>
                  </a:schemeClr>
                </a:solidFill>
              </a:rPr>
              <a:t>1.Вычислите:</a:t>
            </a:r>
          </a:p>
          <a:p>
            <a:pPr>
              <a:buNone/>
            </a:pPr>
            <a:r>
              <a:rPr lang="ru-RU" sz="4600" b="1" dirty="0" smtClean="0">
                <a:solidFill>
                  <a:srgbClr val="0070C0"/>
                </a:solidFill>
              </a:rPr>
              <a:t>-15 + 10    -12 * 4    36 : (-6)   -13 -18</a:t>
            </a:r>
          </a:p>
          <a:p>
            <a:pPr>
              <a:buNone/>
            </a:pPr>
            <a:endParaRPr lang="ru-RU" sz="4600" u="sng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4600" u="sng" dirty="0" smtClean="0">
                <a:solidFill>
                  <a:schemeClr val="accent1">
                    <a:lumMod val="75000"/>
                  </a:schemeClr>
                </a:solidFill>
              </a:rPr>
              <a:t>2.Приведите подобные слагаемые:</a:t>
            </a:r>
          </a:p>
          <a:p>
            <a:pPr>
              <a:buNone/>
            </a:pPr>
            <a:r>
              <a:rPr lang="ru-RU" sz="4600" b="1" dirty="0" smtClean="0">
                <a:solidFill>
                  <a:srgbClr val="0070C0"/>
                </a:solidFill>
              </a:rPr>
              <a:t>3х – 6 + 10</a:t>
            </a:r>
          </a:p>
          <a:p>
            <a:pPr>
              <a:buNone/>
            </a:pPr>
            <a:r>
              <a:rPr lang="ru-RU" sz="4600" b="1" dirty="0" smtClean="0">
                <a:solidFill>
                  <a:srgbClr val="0070C0"/>
                </a:solidFill>
              </a:rPr>
              <a:t>18 +2х – 5 – 4х</a:t>
            </a:r>
          </a:p>
          <a:p>
            <a:pPr>
              <a:buNone/>
            </a:pPr>
            <a:r>
              <a:rPr lang="ru-RU" sz="4600" u="sng" dirty="0" smtClean="0">
                <a:solidFill>
                  <a:schemeClr val="accent1">
                    <a:lumMod val="75000"/>
                  </a:schemeClr>
                </a:solidFill>
              </a:rPr>
              <a:t>3.Найти корень уравнения:</a:t>
            </a:r>
          </a:p>
          <a:p>
            <a:pPr>
              <a:buNone/>
            </a:pPr>
            <a:r>
              <a:rPr lang="ru-RU" sz="4600" b="1" dirty="0" smtClean="0">
                <a:solidFill>
                  <a:srgbClr val="0070C0"/>
                </a:solidFill>
              </a:rPr>
              <a:t>-</a:t>
            </a:r>
            <a:r>
              <a:rPr lang="ru-RU" sz="4600" b="1" smtClean="0">
                <a:solidFill>
                  <a:srgbClr val="0070C0"/>
                </a:solidFill>
              </a:rPr>
              <a:t>2х=8    7у= - 42    -5у = -30</a:t>
            </a:r>
            <a:endParaRPr lang="ru-RU" sz="4600" b="1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sz="4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ru-RU" sz="4600" b="1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sz="32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6" name="Picture 11" descr="J034329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6" y="0"/>
            <a:ext cx="1770063" cy="178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/>
          <a:lstStyle/>
          <a:p>
            <a:r>
              <a:rPr lang="ru-RU" dirty="0" smtClean="0"/>
              <a:t>Устная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7329510" cy="5241314"/>
          </a:xfrm>
        </p:spPr>
        <p:txBody>
          <a:bodyPr/>
          <a:lstStyle/>
          <a:p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</a:rPr>
              <a:t>Запишите на математическом языке: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1.Сумма </a:t>
            </a:r>
            <a:r>
              <a:rPr lang="ru-RU" sz="3200" dirty="0" smtClean="0">
                <a:solidFill>
                  <a:srgbClr val="FF0000"/>
                </a:solidFill>
              </a:rPr>
              <a:t>7х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и </a:t>
            </a:r>
            <a:r>
              <a:rPr lang="ru-RU" sz="3200" dirty="0" smtClean="0">
                <a:solidFill>
                  <a:srgbClr val="FF0000"/>
                </a:solidFill>
              </a:rPr>
              <a:t>9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равна </a:t>
            </a:r>
            <a:r>
              <a:rPr lang="ru-RU" sz="3200" dirty="0" smtClean="0">
                <a:solidFill>
                  <a:srgbClr val="FF0000"/>
                </a:solidFill>
              </a:rPr>
              <a:t>100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>
              <a:buNone/>
            </a:pPr>
            <a:endParaRPr lang="ru-RU" sz="32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2.Удвоенная сумма </a:t>
            </a:r>
            <a:r>
              <a:rPr lang="ru-RU" sz="3200" dirty="0" smtClean="0">
                <a:solidFill>
                  <a:srgbClr val="FF0000"/>
                </a:solidFill>
              </a:rPr>
              <a:t>3х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и </a:t>
            </a:r>
            <a:r>
              <a:rPr lang="ru-RU" sz="3200" dirty="0" smtClean="0">
                <a:solidFill>
                  <a:srgbClr val="FF0000"/>
                </a:solidFill>
              </a:rPr>
              <a:t>1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равна </a:t>
            </a:r>
            <a:r>
              <a:rPr lang="ru-RU" sz="3200" dirty="0" smtClean="0">
                <a:solidFill>
                  <a:srgbClr val="FF0000"/>
                </a:solidFill>
              </a:rPr>
              <a:t>8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3.Полуразность </a:t>
            </a:r>
            <a:r>
              <a:rPr lang="ru-RU" sz="3200" dirty="0" smtClean="0">
                <a:solidFill>
                  <a:srgbClr val="FF0000"/>
                </a:solidFill>
              </a:rPr>
              <a:t>2у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и </a:t>
            </a:r>
            <a:r>
              <a:rPr lang="ru-RU" sz="3200" dirty="0" smtClean="0">
                <a:solidFill>
                  <a:srgbClr val="FF0000"/>
                </a:solidFill>
              </a:rPr>
              <a:t>5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равна  </a:t>
            </a:r>
            <a:r>
              <a:rPr lang="ru-RU" sz="3200" dirty="0" smtClean="0">
                <a:solidFill>
                  <a:srgbClr val="FF0000"/>
                </a:solidFill>
              </a:rPr>
              <a:t>-6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</p:txBody>
      </p:sp>
      <p:pic>
        <p:nvPicPr>
          <p:cNvPr id="6" name="Picture 11" descr="J034329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142852"/>
            <a:ext cx="1770063" cy="178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/>
          <a:lstStyle/>
          <a:p>
            <a:r>
              <a:rPr lang="ru-RU" dirty="0" smtClean="0"/>
              <a:t>Устная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7329510" cy="5241314"/>
          </a:xfrm>
        </p:spPr>
        <p:txBody>
          <a:bodyPr/>
          <a:lstStyle/>
          <a:p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</a:rPr>
              <a:t>Запишите на математическом языке: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1.Сумма </a:t>
            </a:r>
            <a:r>
              <a:rPr lang="ru-RU" sz="3200" dirty="0" smtClean="0">
                <a:solidFill>
                  <a:srgbClr val="FF0000"/>
                </a:solidFill>
              </a:rPr>
              <a:t>7х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и </a:t>
            </a:r>
            <a:r>
              <a:rPr lang="ru-RU" sz="3200" dirty="0" smtClean="0">
                <a:solidFill>
                  <a:srgbClr val="FF0000"/>
                </a:solidFill>
              </a:rPr>
              <a:t>9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равна </a:t>
            </a:r>
            <a:r>
              <a:rPr lang="ru-RU" sz="3200" dirty="0" smtClean="0">
                <a:solidFill>
                  <a:srgbClr val="FF0000"/>
                </a:solidFill>
              </a:rPr>
              <a:t>100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ru-RU" sz="3200" u="sng" dirty="0" smtClean="0">
                <a:solidFill>
                  <a:schemeClr val="accent1">
                    <a:lumMod val="75000"/>
                  </a:schemeClr>
                </a:solidFill>
              </a:rPr>
              <a:t>Запись: </a:t>
            </a:r>
            <a:r>
              <a:rPr lang="ru-RU" sz="3200" b="1" u="sng" dirty="0" smtClean="0">
                <a:solidFill>
                  <a:srgbClr val="FF0000"/>
                </a:solidFill>
              </a:rPr>
              <a:t>7х + 9 = 100</a:t>
            </a:r>
            <a:endParaRPr lang="ru-RU" sz="3200" b="1" u="sng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2.Удвоенная сумма </a:t>
            </a:r>
            <a:r>
              <a:rPr lang="ru-RU" sz="3200" dirty="0" smtClean="0">
                <a:solidFill>
                  <a:srgbClr val="FF0000"/>
                </a:solidFill>
              </a:rPr>
              <a:t>3х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и </a:t>
            </a:r>
            <a:r>
              <a:rPr lang="ru-RU" sz="3200" dirty="0" smtClean="0">
                <a:solidFill>
                  <a:srgbClr val="FF0000"/>
                </a:solidFill>
              </a:rPr>
              <a:t>1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равна </a:t>
            </a:r>
            <a:r>
              <a:rPr lang="ru-RU" sz="3200" dirty="0" smtClean="0">
                <a:solidFill>
                  <a:srgbClr val="FF0000"/>
                </a:solidFill>
              </a:rPr>
              <a:t>8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200" u="sng" dirty="0" smtClean="0">
                <a:solidFill>
                  <a:schemeClr val="accent1">
                    <a:lumMod val="75000"/>
                  </a:schemeClr>
                </a:solidFill>
              </a:rPr>
              <a:t>Запись: </a:t>
            </a:r>
            <a:r>
              <a:rPr lang="ru-RU" sz="3200" b="1" u="sng" dirty="0" smtClean="0">
                <a:solidFill>
                  <a:srgbClr val="FF0000"/>
                </a:solidFill>
              </a:rPr>
              <a:t>2(3х + 1) = 8</a:t>
            </a:r>
            <a:endParaRPr lang="ru-RU" sz="32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3.Полуразность </a:t>
            </a:r>
            <a:r>
              <a:rPr lang="ru-RU" sz="3200" dirty="0" smtClean="0">
                <a:solidFill>
                  <a:srgbClr val="FF0000"/>
                </a:solidFill>
              </a:rPr>
              <a:t>2у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и </a:t>
            </a:r>
            <a:r>
              <a:rPr lang="ru-RU" sz="3200" dirty="0" smtClean="0">
                <a:solidFill>
                  <a:srgbClr val="FF0000"/>
                </a:solidFill>
              </a:rPr>
              <a:t>5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равна минус </a:t>
            </a:r>
            <a:r>
              <a:rPr lang="ru-RU" sz="3200" dirty="0" smtClean="0">
                <a:solidFill>
                  <a:srgbClr val="FF0000"/>
                </a:solidFill>
              </a:rPr>
              <a:t>6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ru-RU" sz="3200" u="sng" dirty="0" smtClean="0">
                <a:solidFill>
                  <a:schemeClr val="accent1">
                    <a:lumMod val="75000"/>
                  </a:schemeClr>
                </a:solidFill>
              </a:rPr>
              <a:t>Запись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  <a:endParaRPr lang="ru-RU" sz="3200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2214546" y="4643446"/>
          <a:ext cx="3224213" cy="1693863"/>
        </p:xfrm>
        <a:graphic>
          <a:graphicData uri="http://schemas.openxmlformats.org/presentationml/2006/ole">
            <p:oleObj spid="_x0000_s4098" name="Формула" r:id="rId3" imgW="749160" imgH="393480" progId="Equation.3">
              <p:embed/>
            </p:oleObj>
          </a:graphicData>
        </a:graphic>
      </p:graphicFrame>
      <p:pic>
        <p:nvPicPr>
          <p:cNvPr id="6" name="Picture 11" descr="J034329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5140" y="142852"/>
            <a:ext cx="1770063" cy="178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44"/>
          </a:xfrm>
        </p:spPr>
        <p:txBody>
          <a:bodyPr/>
          <a:lstStyle/>
          <a:p>
            <a:r>
              <a:rPr lang="ru-RU" dirty="0" smtClean="0"/>
              <a:t>Классная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214422"/>
            <a:ext cx="5429288" cy="3643338"/>
          </a:xfrm>
        </p:spPr>
        <p:txBody>
          <a:bodyPr>
            <a:normAutofit/>
          </a:bodyPr>
          <a:lstStyle/>
          <a:p>
            <a:r>
              <a:rPr lang="ru-RU" sz="3200" b="1" u="sng" dirty="0" smtClean="0">
                <a:solidFill>
                  <a:schemeClr val="accent1">
                    <a:lumMod val="75000"/>
                  </a:schemeClr>
                </a:solidFill>
              </a:rPr>
              <a:t>Решите уравнения: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1)   3у = 1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2)  5х + 15 = 0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3) 3х – 5 = 3х + 8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4" descr="j0343351.w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214290"/>
            <a:ext cx="1744662" cy="168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46588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Тема: </a:t>
            </a:r>
            <a:r>
              <a:rPr lang="ru-RU" dirty="0" smtClean="0">
                <a:solidFill>
                  <a:srgbClr val="FF0000"/>
                </a:solidFill>
              </a:rPr>
              <a:t>«Линейное уравнение с одной переменной».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3786190"/>
            <a:ext cx="7239000" cy="1071570"/>
          </a:xfrm>
        </p:spPr>
        <p:txBody>
          <a:bodyPr>
            <a:normAutofit fontScale="92500" lnSpcReduction="10000"/>
          </a:bodyPr>
          <a:lstStyle/>
          <a:p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</a:rPr>
              <a:t>Г) Решение уравнения: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3х – 5 = 3х + 8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71472" y="2071678"/>
            <a:ext cx="7239000" cy="1465886"/>
          </a:xfrm>
          <a:prstGeom prst="rect">
            <a:avLst/>
          </a:prstGeom>
        </p:spPr>
        <p:txBody>
          <a:bodyPr vert="horz" lIns="45720" tIns="0" rIns="45720" bIns="0" anchor="b" anchorCtr="0">
            <a:normAutofit fontScale="900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8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latin typeface="+mj-lt"/>
                <a:ea typeface="+mj-ea"/>
                <a:cs typeface="+mj-cs"/>
              </a:rPr>
              <a:t>Цель:</a:t>
            </a:r>
            <a:r>
              <a:rPr kumimoji="0" lang="ru-RU" sz="3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3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 </a:t>
            </a:r>
            <a:r>
              <a:rPr lang="ru-RU" sz="3800" b="1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0000"/>
                </a:solidFill>
                <a:latin typeface="+mj-lt"/>
                <a:ea typeface="+mj-ea"/>
                <a:cs typeface="+mj-cs"/>
              </a:rPr>
              <a:t>У</a:t>
            </a:r>
            <a:r>
              <a:rPr kumimoji="0" lang="ru-RU" sz="3800" b="1" i="0" u="none" strike="noStrike" kern="1200" cap="all" spc="0" normalizeH="0" baseline="0" noProof="0" dirty="0" err="1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читься</a:t>
            </a:r>
            <a:r>
              <a:rPr kumimoji="0" lang="ru-RU" sz="3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решать Линейное уравнение с одной переменной».</a:t>
            </a:r>
            <a:endParaRPr kumimoji="0" lang="ru-RU" sz="38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4" descr="j028274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3500438"/>
            <a:ext cx="1428760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714348" y="4714884"/>
            <a:ext cx="297709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3х – </a:t>
            </a:r>
            <a:r>
              <a:rPr lang="ru-RU" sz="3200" b="1" dirty="0" err="1" smtClean="0">
                <a:solidFill>
                  <a:schemeClr val="accent1">
                    <a:lumMod val="75000"/>
                  </a:schemeClr>
                </a:solidFill>
              </a:rPr>
              <a:t>3х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 = 5 + 8</a:t>
            </a:r>
          </a:p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0х = 13   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flipH="1">
            <a:off x="3786182" y="5000636"/>
            <a:ext cx="278608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>?</a:t>
            </a:r>
            <a:r>
              <a:rPr lang="ru-RU" sz="3200" dirty="0" smtClean="0">
                <a:solidFill>
                  <a:srgbClr val="FF0000"/>
                </a:solidFill>
              </a:rPr>
              <a:t>проблема</a:t>
            </a:r>
            <a:r>
              <a:rPr lang="ru-RU" sz="6600" dirty="0" smtClean="0">
                <a:solidFill>
                  <a:srgbClr val="FF0000"/>
                </a:solidFill>
              </a:rPr>
              <a:t> 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5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44"/>
          </a:xfrm>
        </p:spPr>
        <p:txBody>
          <a:bodyPr/>
          <a:lstStyle/>
          <a:p>
            <a:r>
              <a:rPr lang="ru-RU" dirty="0" smtClean="0"/>
              <a:t>Работа с учебником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7239000" cy="5241314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</a:rPr>
              <a:t>СТР.19-21, читаем и находим </a:t>
            </a:r>
          </a:p>
          <a:p>
            <a:pPr>
              <a:buNone/>
            </a:pPr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</a:rPr>
              <a:t>ответы на вопросы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1.Что значит решить уравнение?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2.Что называют корнем уравнения?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3.Уравнение какого вида называют линейным?</a:t>
            </a: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4.Сколько корней может иметь линейное уравнение?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5.Алгоритм решения  линейного уравнения вида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ax + b = 0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6.Алгоритм решения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уравнения. 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Рисунок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214290"/>
            <a:ext cx="2164882" cy="1357322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/>
          <a:lstStyle/>
          <a:p>
            <a:r>
              <a:rPr lang="ru-RU" dirty="0" smtClean="0"/>
              <a:t>Линейное уравнение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7239000" cy="484632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Вид: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              </a:t>
            </a:r>
            <a:r>
              <a:rPr lang="en-US" sz="4000" b="1" dirty="0" smtClean="0">
                <a:solidFill>
                  <a:srgbClr val="FF0000"/>
                </a:solidFill>
              </a:rPr>
              <a:t>ax + b </a:t>
            </a:r>
            <a:r>
              <a:rPr lang="ru-RU" sz="4000" b="1" dirty="0" smtClean="0">
                <a:solidFill>
                  <a:srgbClr val="FF0000"/>
                </a:solidFill>
              </a:rPr>
              <a:t>= 0 </a:t>
            </a:r>
            <a:endParaRPr lang="en-US" sz="40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a</a:t>
            </a:r>
            <a:r>
              <a:rPr lang="ru-RU" dirty="0" smtClean="0">
                <a:solidFill>
                  <a:srgbClr val="FF0000"/>
                </a:solidFill>
              </a:rPr>
              <a:t>,</a:t>
            </a:r>
            <a:r>
              <a:rPr lang="en-US" dirty="0" smtClean="0">
                <a:solidFill>
                  <a:srgbClr val="FF0000"/>
                </a:solidFill>
              </a:rPr>
              <a:t>b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– коэффициенты, </a:t>
            </a:r>
            <a:r>
              <a:rPr lang="ru-RU" dirty="0" err="1" smtClean="0">
                <a:solidFill>
                  <a:srgbClr val="FF0000"/>
                </a:solidFill>
              </a:rPr>
              <a:t>х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– переменная</a:t>
            </a:r>
          </a:p>
          <a:p>
            <a:pPr>
              <a:buNone/>
            </a:pP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2" y="2643182"/>
          <a:ext cx="7643867" cy="3108960"/>
        </p:xfrm>
        <a:graphic>
          <a:graphicData uri="http://schemas.openxmlformats.org/drawingml/2006/table">
            <a:tbl>
              <a:tblPr firstRow="1" bandRow="1">
                <a:solidFill>
                  <a:schemeClr val="tx2">
                    <a:lumMod val="20000"/>
                    <a:lumOff val="80000"/>
                  </a:schemeClr>
                </a:solidFill>
                <a:tableStyleId>{5940675A-B579-460E-94D1-54222C63F5DA}</a:tableStyleId>
              </a:tblPr>
              <a:tblGrid>
                <a:gridCol w="2830019"/>
                <a:gridCol w="2411491"/>
                <a:gridCol w="2402357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 случай</a:t>
                      </a:r>
                      <a:endParaRPr lang="ru-RU" sz="32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 случай</a:t>
                      </a:r>
                      <a:endParaRPr lang="ru-RU" sz="32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3 случай</a:t>
                      </a:r>
                      <a:endParaRPr lang="ru-RU" sz="32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а</a:t>
                      </a:r>
                      <a:r>
                        <a:rPr lang="en-US" sz="32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= 0</a:t>
                      </a:r>
                      <a:r>
                        <a:rPr lang="ru-RU" sz="32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, </a:t>
                      </a:r>
                      <a:r>
                        <a:rPr lang="en-US" sz="32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b</a:t>
                      </a:r>
                      <a:r>
                        <a:rPr lang="ru-RU" sz="32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– любое </a:t>
                      </a:r>
                    </a:p>
                    <a:p>
                      <a:r>
                        <a:rPr lang="en-US" sz="32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ax = </a:t>
                      </a:r>
                      <a:r>
                        <a:rPr lang="ru-RU" sz="32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-</a:t>
                      </a:r>
                      <a:r>
                        <a:rPr lang="en-US" sz="32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b</a:t>
                      </a:r>
                    </a:p>
                    <a:p>
                      <a:r>
                        <a:rPr lang="en-US" sz="32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x = </a:t>
                      </a:r>
                      <a:r>
                        <a:rPr lang="ru-RU" sz="32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-</a:t>
                      </a:r>
                      <a:r>
                        <a:rPr lang="en-US" sz="32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b </a:t>
                      </a:r>
                      <a:r>
                        <a:rPr lang="ru-RU" sz="32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: </a:t>
                      </a:r>
                      <a:r>
                        <a:rPr lang="en-US" sz="32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a</a:t>
                      </a:r>
                    </a:p>
                    <a:p>
                      <a:r>
                        <a:rPr lang="en-US" sz="3200" b="1" baseline="0" dirty="0" smtClean="0">
                          <a:solidFill>
                            <a:srgbClr val="FF0000"/>
                          </a:solidFill>
                        </a:rPr>
                        <a:t>1 </a:t>
                      </a:r>
                      <a:r>
                        <a:rPr lang="ru-RU" sz="3200" b="1" baseline="0" dirty="0" smtClean="0">
                          <a:solidFill>
                            <a:srgbClr val="FF0000"/>
                          </a:solidFill>
                        </a:rPr>
                        <a:t>корень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а</a:t>
                      </a:r>
                      <a:r>
                        <a:rPr lang="en-US" sz="32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= 0</a:t>
                      </a:r>
                      <a:r>
                        <a:rPr lang="ru-RU" sz="32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, </a:t>
                      </a:r>
                      <a:r>
                        <a:rPr lang="en-US" sz="32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b = </a:t>
                      </a:r>
                      <a:r>
                        <a:rPr lang="ru-RU" sz="32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0х = </a:t>
                      </a:r>
                      <a:r>
                        <a:rPr lang="en-US" sz="32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b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baseline="0" dirty="0" smtClean="0">
                          <a:solidFill>
                            <a:srgbClr val="FF0000"/>
                          </a:solidFill>
                        </a:rPr>
                        <a:t>Нет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baseline="0" dirty="0" smtClean="0">
                          <a:solidFill>
                            <a:srgbClr val="FF0000"/>
                          </a:solidFill>
                        </a:rPr>
                        <a:t>корней</a:t>
                      </a:r>
                      <a:endParaRPr lang="ru-RU" sz="3200" b="1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ru-RU" sz="32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а</a:t>
                      </a:r>
                      <a:r>
                        <a:rPr lang="en-US" sz="32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= 0</a:t>
                      </a:r>
                      <a:r>
                        <a:rPr lang="ru-RU" sz="32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, </a:t>
                      </a:r>
                      <a:r>
                        <a:rPr lang="en-US" sz="32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b=</a:t>
                      </a:r>
                      <a:r>
                        <a:rPr lang="ru-RU" sz="32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0х = 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baseline="0" dirty="0" smtClean="0">
                          <a:solidFill>
                            <a:srgbClr val="FF0000"/>
                          </a:solidFill>
                        </a:rPr>
                        <a:t>Множество  корней</a:t>
                      </a:r>
                      <a:endParaRPr lang="ru-RU" sz="3200" b="1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ru-RU" sz="32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 rot="5400000" flipH="1" flipV="1">
            <a:off x="535753" y="3464719"/>
            <a:ext cx="357190" cy="142876"/>
          </a:xfrm>
          <a:prstGeom prst="line">
            <a:avLst/>
          </a:prstGeom>
          <a:ln w="22225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 flipH="1" flipV="1">
            <a:off x="4643438" y="3429000"/>
            <a:ext cx="357190" cy="214314"/>
          </a:xfrm>
          <a:prstGeom prst="line">
            <a:avLst/>
          </a:prstGeom>
          <a:ln w="22225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548</TotalTime>
  <Words>751</Words>
  <Application>Microsoft Office PowerPoint</Application>
  <PresentationFormat>Экран (4:3)</PresentationFormat>
  <Paragraphs>140</Paragraphs>
  <Slides>20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Изящная</vt:lpstr>
      <vt:lpstr>Формула</vt:lpstr>
      <vt:lpstr>  7 класс   Алгебра, учебник А.Г.Мордкович </vt:lpstr>
      <vt:lpstr>Слайд 2</vt:lpstr>
      <vt:lpstr>Устная работа</vt:lpstr>
      <vt:lpstr>Устная работа</vt:lpstr>
      <vt:lpstr>Устная работа</vt:lpstr>
      <vt:lpstr>Классная работа</vt:lpstr>
      <vt:lpstr>Тема: «Линейное уравнение с одной переменной».</vt:lpstr>
      <vt:lpstr>Работа с учебником</vt:lpstr>
      <vt:lpstr>Линейное уравнение</vt:lpstr>
      <vt:lpstr>Устная работа</vt:lpstr>
      <vt:lpstr>Образец</vt:lpstr>
      <vt:lpstr>Алгоритм</vt:lpstr>
      <vt:lpstr>Закрепление</vt:lpstr>
      <vt:lpstr>Из истории</vt:lpstr>
      <vt:lpstr>Из истории</vt:lpstr>
      <vt:lpstr>Домашнее задание</vt:lpstr>
      <vt:lpstr>Рефлексия</vt:lpstr>
      <vt:lpstr>Логическая задача</vt:lpstr>
      <vt:lpstr>Слайд 19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Линейное уравнение с одной переменной</dc:title>
  <dc:creator>User</dc:creator>
  <cp:lastModifiedBy>User</cp:lastModifiedBy>
  <cp:revision>87</cp:revision>
  <dcterms:created xsi:type="dcterms:W3CDTF">2013-09-20T08:48:08Z</dcterms:created>
  <dcterms:modified xsi:type="dcterms:W3CDTF">2013-09-30T23:31:43Z</dcterms:modified>
</cp:coreProperties>
</file>