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3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6" r:id="rId10"/>
    <p:sldId id="267" r:id="rId11"/>
    <p:sldId id="268" r:id="rId12"/>
    <p:sldId id="275" r:id="rId13"/>
    <p:sldId id="269" r:id="rId14"/>
    <p:sldId id="270" r:id="rId15"/>
    <p:sldId id="271" r:id="rId16"/>
    <p:sldId id="272" r:id="rId17"/>
    <p:sldId id="273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356" autoAdjust="0"/>
  </p:normalViewPr>
  <p:slideViewPr>
    <p:cSldViewPr>
      <p:cViewPr varScale="1">
        <p:scale>
          <a:sx n="94" d="100"/>
          <a:sy n="94" d="100"/>
        </p:scale>
        <p:origin x="-2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90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4B6D590-E081-4EB2-B64C-9963B3BD5EC5}" type="datetimeFigureOut">
              <a:rPr lang="ru-RU"/>
              <a:pPr>
                <a:defRPr/>
              </a:pPr>
              <a:t>28.02.2014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F9FFFAC-0E03-4EF1-93A7-BAFB98D37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554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fld id="{604BC2B3-5261-410D-B7D1-9CC85FDD5769}" type="slidenum">
              <a:rPr lang="ru-RU" smtClean="0"/>
              <a:pPr eaLnBrk="1" hangingPunct="1"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fld id="{56500221-E7A9-434B-87CE-102980C8C6C0}" type="slidenum">
              <a:rPr lang="ru-RU" smtClean="0"/>
              <a:pPr eaLnBrk="1" hangingPunct="1"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fld id="{EF1F809B-2562-44E0-AECE-353D200FD698}" type="slidenum">
              <a:rPr lang="ru-RU" smtClean="0"/>
              <a:pPr eaLnBrk="1" hangingPunct="1"/>
              <a:t>16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7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>
          <a:xfrm>
            <a:off x="990600" y="1017588"/>
            <a:ext cx="7178675" cy="48307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>
            <a:off x="990600" y="1009650"/>
            <a:ext cx="7180263" cy="4832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769938" y="701675"/>
            <a:ext cx="56673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7854950" y="749300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88" y="5357813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750" y="5357813"/>
            <a:ext cx="50339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475" y="5357813"/>
            <a:ext cx="554038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3D81BEC-8860-4B3E-AE67-6E32B7336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618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AAF48-CDD1-43F1-A965-41CE45A4B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504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2C6A0-1880-49E1-A2E7-1F725AD705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328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245F8-D3B4-4277-82E1-7526DF1D9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140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298B8-13D8-4280-8DEA-99A150420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439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0A397-8AB5-4EA4-9D49-B914AD71BE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822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43D28-ACD8-4659-8590-FEF09D1E7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218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3040-C2D3-403B-B200-2C4B3E859D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196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9D011-0619-4AFF-A6F8-B93C10B04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24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4F75C-CF46-464B-A28A-EEBDC86218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799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0532B-788A-49B9-8687-1C03089012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790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8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15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16"/>
          <p:cNvSpPr/>
          <p:nvPr/>
        </p:nvSpPr>
        <p:spPr>
          <a:xfrm rot="60000">
            <a:off x="4471988" y="603250"/>
            <a:ext cx="3787775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2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3"/>
          <p:cNvSpPr/>
          <p:nvPr/>
        </p:nvSpPr>
        <p:spPr>
          <a:xfrm rot="21540000">
            <a:off x="749300" y="576263"/>
            <a:ext cx="3789363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2063" y="5886450"/>
            <a:ext cx="1212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29300"/>
            <a:ext cx="35226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8088" y="5897563"/>
            <a:ext cx="5540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FA970-9DB1-4298-B855-E35C864657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376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8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12"/>
          <p:cNvSpPr/>
          <p:nvPr/>
        </p:nvSpPr>
        <p:spPr>
          <a:xfrm rot="21540000">
            <a:off x="744538" y="576263"/>
            <a:ext cx="3789362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28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29"/>
          <p:cNvSpPr/>
          <p:nvPr/>
        </p:nvSpPr>
        <p:spPr>
          <a:xfrm rot="60000">
            <a:off x="4464050" y="603250"/>
            <a:ext cx="3789363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238" y="5888038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30888"/>
            <a:ext cx="33194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850" y="5900738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5CD7D-88C4-4988-AB96-FCBE2D298C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838" y="574675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838" y="576263"/>
            <a:ext cx="7696200" cy="5715000"/>
          </a:xfrm>
          <a:prstGeom prst="rect">
            <a:avLst/>
          </a:prstGeom>
          <a:blipFill dpi="0" rotWithShape="1">
            <a:blip r:embed="rId15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32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544513" y="273050"/>
            <a:ext cx="56673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8115300" y="298450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Title Placeholder 1"/>
          <p:cNvSpPr>
            <a:spLocks noGrp="1"/>
          </p:cNvSpPr>
          <p:nvPr>
            <p:ph type="title"/>
          </p:nvPr>
        </p:nvSpPr>
        <p:spPr bwMode="auto">
          <a:xfrm>
            <a:off x="1095375" y="817563"/>
            <a:ext cx="6964363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63675" y="2119313"/>
            <a:ext cx="6196013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775" y="5808663"/>
            <a:ext cx="1212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08663"/>
            <a:ext cx="5540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800" y="5808663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E8599B49-9650-4354-AE8D-E5B4EEB90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5" r:id="rId8"/>
    <p:sldLayoutId id="2147484116" r:id="rId9"/>
    <p:sldLayoutId id="2147484112" r:id="rId10"/>
    <p:sldLayoutId id="2147484113" r:id="rId11"/>
    <p:sldLayoutId id="2147484117" r:id="rId12"/>
    <p:sldLayoutId id="2147484118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46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1" name="Picture 5" descr="13009531299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610600" cy="628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1295400" y="762000"/>
            <a:ext cx="6964363" cy="1201738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70C0"/>
                </a:solidFill>
              </a:rPr>
              <a:t>Найдите площадь треугольника</a:t>
            </a:r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Brush Script MT" pitchFamily="66" charset="0"/>
              <a:buNone/>
            </a:pPr>
            <a:endParaRPr lang="ru-RU" smtClean="0"/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2665413" y="2743200"/>
            <a:ext cx="1981200" cy="2590800"/>
          </a:xfrm>
          <a:prstGeom prst="rtTriangle">
            <a:avLst/>
          </a:prstGeom>
          <a:solidFill>
            <a:schemeClr val="bg1"/>
          </a:solidFill>
          <a:ln w="349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665413" y="4951413"/>
            <a:ext cx="4587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124200" y="4951413"/>
            <a:ext cx="0" cy="382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524001" y="3838545"/>
            <a:ext cx="1140724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 см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367698" y="5358024"/>
            <a:ext cx="793614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 см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70C0"/>
                </a:solidFill>
              </a:rPr>
              <a:t>Проект № </a:t>
            </a:r>
            <a:r>
              <a:rPr lang="ru-RU" sz="5400" smtClean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752600"/>
            <a:ext cx="6516688" cy="3970338"/>
          </a:xfrm>
        </p:spPr>
        <p:txBody>
          <a:bodyPr/>
          <a:lstStyle/>
          <a:p>
            <a:pPr marL="457200" indent="-457200" algn="just" eaLnBrk="1" hangingPunct="1">
              <a:buFont typeface="+mj-lt"/>
              <a:buAutoNum type="arabicPeriod"/>
              <a:defRPr/>
            </a:pPr>
            <a:r>
              <a:rPr lang="ru-RU" sz="2000" dirty="0"/>
              <a:t>С</a:t>
            </a:r>
            <a:r>
              <a:rPr lang="ru-RU" sz="2000" dirty="0" smtClean="0"/>
              <a:t>тены дома необходимо </a:t>
            </a:r>
            <a:r>
              <a:rPr lang="ru-RU" sz="2000" dirty="0" err="1" smtClean="0"/>
              <a:t>облицовать</a:t>
            </a:r>
            <a:r>
              <a:rPr lang="ru-RU" sz="2000" dirty="0" smtClean="0"/>
              <a:t>  </a:t>
            </a:r>
            <a:r>
              <a:rPr lang="ru-RU" sz="2000" dirty="0"/>
              <a:t>виниловым </a:t>
            </a:r>
            <a:r>
              <a:rPr lang="ru-RU" sz="2000" dirty="0" err="1"/>
              <a:t>сайдингом</a:t>
            </a:r>
            <a:r>
              <a:rPr lang="ru-RU" sz="2000" dirty="0"/>
              <a:t>. Сколько кв. метров </a:t>
            </a:r>
            <a:r>
              <a:rPr lang="ru-RU" sz="2000" dirty="0" err="1"/>
              <a:t>сайдинга</a:t>
            </a:r>
            <a:r>
              <a:rPr lang="ru-RU" sz="2000" dirty="0"/>
              <a:t> потребуется для облицовки дома. Вычислить его стоимость, если 1 </a:t>
            </a:r>
            <a:r>
              <a:rPr lang="ru-RU" sz="2000" dirty="0" err="1"/>
              <a:t>кв.метр</a:t>
            </a:r>
            <a:r>
              <a:rPr lang="ru-RU" sz="2000" dirty="0"/>
              <a:t> </a:t>
            </a:r>
            <a:r>
              <a:rPr lang="ru-RU" sz="2000" dirty="0" err="1"/>
              <a:t>сайдинга</a:t>
            </a:r>
            <a:r>
              <a:rPr lang="ru-RU" sz="2000" dirty="0"/>
              <a:t> стоит 320 рублей</a:t>
            </a:r>
            <a:r>
              <a:rPr lang="ru-RU" sz="2000" dirty="0" smtClean="0"/>
              <a:t>.(В доме 3 окна и 1 дверь.)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ru-RU" sz="2000" dirty="0" smtClean="0"/>
          </a:p>
          <a:p>
            <a:pPr marL="457200" indent="-457200" algn="just" eaLnBrk="1" hangingPunct="1">
              <a:buFont typeface="+mj-lt"/>
              <a:buAutoNum type="arabicPeriod"/>
              <a:defRPr/>
            </a:pPr>
            <a:r>
              <a:rPr lang="ru-RU" sz="2000" dirty="0" smtClean="0"/>
              <a:t>Выполните </a:t>
            </a:r>
            <a:r>
              <a:rPr lang="ru-RU" sz="2000" dirty="0"/>
              <a:t>расчёт </a:t>
            </a:r>
            <a:r>
              <a:rPr lang="ru-RU" sz="2000" dirty="0" smtClean="0"/>
              <a:t>площади крыши дома, для ее покрытия шифером. </a:t>
            </a:r>
            <a:r>
              <a:rPr lang="ru-RU" sz="2000" dirty="0"/>
              <a:t>Сколько листов шифера необходимо приобрести, если ширина листа 1,8м, а длина 1,2м. Лист шифера стоит 185 рублей</a:t>
            </a:r>
            <a:r>
              <a:rPr lang="ru-RU" sz="2000" dirty="0" smtClean="0"/>
              <a:t>.</a:t>
            </a:r>
          </a:p>
          <a:p>
            <a:pPr marL="0" indent="0" algn="just" eaLnBrk="1" hangingPunct="1">
              <a:buFont typeface="Brush Script MT" pitchFamily="66" charset="0"/>
              <a:buNone/>
              <a:defRPr/>
            </a:pPr>
            <a:r>
              <a:rPr lang="ru-RU" sz="2000" dirty="0" smtClean="0"/>
              <a:t>Укажите общую стоимость ремонта.</a:t>
            </a:r>
          </a:p>
          <a:p>
            <a:pPr marL="457200" indent="-457200" algn="just" eaLnBrk="1" hangingPunct="1">
              <a:buFont typeface="+mj-lt"/>
              <a:buAutoNum type="arabicPeriod"/>
              <a:defRPr/>
            </a:pPr>
            <a:endParaRPr lang="ru-RU" sz="2000" dirty="0"/>
          </a:p>
          <a:p>
            <a:pPr marL="457200" indent="-457200" algn="just" eaLnBrk="1" hangingPunct="1">
              <a:buFont typeface="+mj-lt"/>
              <a:buAutoNum type="arabicPeriod"/>
              <a:defRPr/>
            </a:pPr>
            <a:endParaRPr lang="ru-RU" sz="2000" dirty="0" smtClean="0"/>
          </a:p>
          <a:p>
            <a:pPr marL="457200" indent="-457200" algn="just" eaLnBrk="1" hangingPunct="1">
              <a:buFont typeface="+mj-lt"/>
              <a:buAutoNum type="arabicPeriod"/>
              <a:defRPr/>
            </a:pPr>
            <a:endParaRPr lang="ru-RU" sz="2000" dirty="0" smtClean="0"/>
          </a:p>
          <a:p>
            <a:pPr marL="457200" indent="-457200" algn="just" eaLnBrk="1" hangingPunct="1">
              <a:buFont typeface="+mj-lt"/>
              <a:buAutoNum type="arabicPeriod"/>
              <a:defRPr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371600"/>
            <a:ext cx="4876800" cy="3962400"/>
          </a:xfrm>
          <a:ln w="190500" cap="sq">
            <a:solidFill>
              <a:srgbClr val="C8C6BD"/>
            </a:solidFill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70C0"/>
                </a:solidFill>
              </a:rPr>
              <a:t>Проект № </a:t>
            </a:r>
            <a:r>
              <a:rPr lang="ru-RU" sz="5400" smtClean="0">
                <a:solidFill>
                  <a:srgbClr val="0070C0"/>
                </a:solidFill>
              </a:rPr>
              <a:t>2</a:t>
            </a:r>
            <a:endParaRPr lang="ru-RU" smtClean="0"/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1524000" y="1828800"/>
            <a:ext cx="6196013" cy="3894138"/>
          </a:xfrm>
        </p:spPr>
        <p:txBody>
          <a:bodyPr/>
          <a:lstStyle/>
          <a:p>
            <a:pPr marL="457200" indent="-457200" algn="just" eaLnBrk="1" hangingPunct="1">
              <a:buFont typeface="Constantia" pitchFamily="18" charset="0"/>
              <a:buAutoNum type="arabicPeriod"/>
            </a:pPr>
            <a:r>
              <a:rPr lang="ru-RU" sz="2000" smtClean="0"/>
              <a:t>Требуется отштукатурить стены комнаты. Расход штукатурной смеси на 1 кв.метр 6,4 кг. Определить расход смеси для такой комнаты, если в них по 2 окна и 1 двери. (Цена 1 кг штукатурной смеси  27р.)</a:t>
            </a:r>
          </a:p>
          <a:p>
            <a:pPr marL="457200" indent="-457200" algn="just" eaLnBrk="1" hangingPunct="1">
              <a:buFont typeface="Constantia" pitchFamily="18" charset="0"/>
              <a:buAutoNum type="arabicPeriod"/>
            </a:pPr>
            <a:r>
              <a:rPr lang="ru-RU" sz="2000" smtClean="0"/>
              <a:t>Пол комнаты покрывают паркетом. Сколько потребуется паркетных дощечек, если одна дощечка имеет вид равнобедренной трапеции с основанием 0,3 м и 0,2 м и острым углом 45</a:t>
            </a:r>
            <a:r>
              <a:rPr lang="ru-RU" sz="2000" baseline="30000" smtClean="0"/>
              <a:t>о</a:t>
            </a:r>
            <a:r>
              <a:rPr lang="ru-RU" sz="2000" smtClean="0"/>
              <a:t>? (Цена одной дощечки паркета 23 р.)</a:t>
            </a:r>
          </a:p>
          <a:p>
            <a:pPr marL="457200" indent="-457200" eaLnBrk="1" hangingPunct="1">
              <a:buFont typeface="Brush Script MT" pitchFamily="66" charset="0"/>
              <a:buNone/>
            </a:pPr>
            <a:r>
              <a:rPr lang="ru-RU" sz="2000" smtClean="0"/>
              <a:t>Укажите общую стоимость ремонта.</a:t>
            </a:r>
          </a:p>
          <a:p>
            <a:pPr marL="457200" indent="-457200" eaLnBrk="1" hangingPunct="1">
              <a:buFont typeface="Constantia" pitchFamily="18" charset="0"/>
              <a:buAutoNum type="arabicPeriod"/>
            </a:pP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71600" y="2057400"/>
            <a:ext cx="6553200" cy="2825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219200"/>
            <a:ext cx="4876800" cy="3886199"/>
          </a:xfrm>
          <a:ln w="190500" cap="sq">
            <a:solidFill>
              <a:srgbClr val="C8C6BD"/>
            </a:solidFill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70C0"/>
                </a:solidFill>
              </a:rPr>
              <a:t>Проект № </a:t>
            </a:r>
            <a:r>
              <a:rPr lang="ru-RU" sz="5400" smtClean="0">
                <a:solidFill>
                  <a:srgbClr val="0070C0"/>
                </a:solidFill>
              </a:rPr>
              <a:t>1</a:t>
            </a:r>
            <a:endParaRPr lang="ru-RU" smtClean="0"/>
          </a:p>
        </p:txBody>
      </p:sp>
      <p:sp>
        <p:nvSpPr>
          <p:cNvPr id="2253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Brush Script MT" pitchFamily="66" charset="0"/>
              <a:buNone/>
            </a:pPr>
            <a:r>
              <a:rPr lang="ru-RU" sz="2000" smtClean="0"/>
              <a:t>1.Вычислим площадь стен дома: 3*12*4-1*1,5*3-1*2=137,5(м²)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ru-RU" sz="2000" smtClean="0"/>
              <a:t>137,5*320 = </a:t>
            </a:r>
            <a:r>
              <a:rPr lang="ru-RU" sz="2000" smtClean="0">
                <a:solidFill>
                  <a:srgbClr val="92D050"/>
                </a:solidFill>
              </a:rPr>
              <a:t>44000(р) </a:t>
            </a:r>
            <a:r>
              <a:rPr lang="ru-RU" sz="2000" smtClean="0"/>
              <a:t>–стоимость сайдинга</a:t>
            </a:r>
          </a:p>
          <a:p>
            <a:pPr marL="0" indent="0" eaLnBrk="1" hangingPunct="1">
              <a:buFont typeface="Brush Script MT" pitchFamily="66" charset="0"/>
              <a:buNone/>
            </a:pPr>
            <a:endParaRPr lang="ru-RU" sz="2000" smtClean="0"/>
          </a:p>
          <a:p>
            <a:pPr marL="0" indent="0" eaLnBrk="1" hangingPunct="1">
              <a:buFont typeface="Brush Script MT" pitchFamily="66" charset="0"/>
              <a:buNone/>
            </a:pPr>
            <a:r>
              <a:rPr lang="ru-RU" sz="2000" smtClean="0"/>
              <a:t>2. Площадь крыши дома: 8*12*2=192(м²)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ru-RU" sz="2000" smtClean="0"/>
              <a:t>1,8*1,2 = 2,16(м²) – площадь одного листа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ru-RU" sz="2000" smtClean="0"/>
              <a:t>192:2,16=88,9 =89(листов)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ru-RU" sz="2000" smtClean="0"/>
              <a:t>89*185=</a:t>
            </a:r>
            <a:r>
              <a:rPr lang="ru-RU" sz="2000" smtClean="0">
                <a:solidFill>
                  <a:srgbClr val="92D050"/>
                </a:solidFill>
              </a:rPr>
              <a:t>16465(р</a:t>
            </a:r>
            <a:r>
              <a:rPr lang="ru-RU" sz="2000" smtClean="0"/>
              <a:t>)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ru-RU" sz="2000" smtClean="0"/>
              <a:t>3.Стоимость ремонта  44000+16465=</a:t>
            </a:r>
            <a:r>
              <a:rPr lang="ru-RU" sz="2000" smtClean="0">
                <a:solidFill>
                  <a:srgbClr val="0070C0"/>
                </a:solidFill>
              </a:rPr>
              <a:t>60465(р</a:t>
            </a:r>
            <a:r>
              <a:rPr lang="ru-RU" sz="200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70C0"/>
                </a:solidFill>
              </a:rPr>
              <a:t>Проект № </a:t>
            </a:r>
            <a:r>
              <a:rPr lang="ru-RU" sz="5400" smtClean="0">
                <a:solidFill>
                  <a:srgbClr val="0070C0"/>
                </a:solidFill>
              </a:rPr>
              <a:t>2</a:t>
            </a:r>
            <a:endParaRPr lang="ru-RU" smtClean="0"/>
          </a:p>
        </p:txBody>
      </p:sp>
      <p:sp>
        <p:nvSpPr>
          <p:cNvPr id="23555" name="Объект 2"/>
          <p:cNvSpPr>
            <a:spLocks noGrp="1"/>
          </p:cNvSpPr>
          <p:nvPr>
            <p:ph idx="1"/>
          </p:nvPr>
        </p:nvSpPr>
        <p:spPr>
          <a:xfrm>
            <a:off x="1463675" y="1828800"/>
            <a:ext cx="6196013" cy="4343400"/>
          </a:xfrm>
        </p:spPr>
        <p:txBody>
          <a:bodyPr/>
          <a:lstStyle/>
          <a:p>
            <a:pPr marL="0" indent="0" eaLnBrk="1" hangingPunct="1">
              <a:buFont typeface="Brush Script MT" pitchFamily="66" charset="0"/>
              <a:buNone/>
            </a:pPr>
            <a:r>
              <a:rPr lang="ru-RU" smtClean="0"/>
              <a:t>1.Найдем площадь стен комнаты: 3*5*2+4*3*2-1*1,5*2-1*2=49(м²)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ru-RU" smtClean="0"/>
              <a:t>49*6,4=313,6(кг) смеси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ru-RU" smtClean="0"/>
              <a:t>313,6*27 =</a:t>
            </a:r>
            <a:r>
              <a:rPr lang="ru-RU" smtClean="0">
                <a:solidFill>
                  <a:srgbClr val="4B7D2C"/>
                </a:solidFill>
              </a:rPr>
              <a:t>8467,2(р)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ru-RU" smtClean="0"/>
              <a:t>2. Найдем площадь пола: 5*4=20(м²)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ru-RU" smtClean="0"/>
              <a:t>площадь1 дощечки: ((0,2+0,3):2)*0,05=0,0125(м²)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ru-RU" smtClean="0"/>
              <a:t>20:0,0125=1600(шт)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ru-RU" smtClean="0"/>
              <a:t>1600*23=</a:t>
            </a:r>
            <a:r>
              <a:rPr lang="ru-RU" smtClean="0">
                <a:solidFill>
                  <a:srgbClr val="4B7D2C"/>
                </a:solidFill>
              </a:rPr>
              <a:t>36800(р</a:t>
            </a:r>
            <a:r>
              <a:rPr lang="ru-RU" smtClean="0"/>
              <a:t>)  18467,2+36800=</a:t>
            </a:r>
            <a:r>
              <a:rPr lang="ru-RU" smtClean="0">
                <a:solidFill>
                  <a:srgbClr val="0070C0"/>
                </a:solidFill>
              </a:rPr>
              <a:t>45267,2(р</a:t>
            </a:r>
            <a:r>
              <a:rPr lang="ru-RU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70C0"/>
                </a:solidFill>
              </a:rPr>
              <a:t>Итог урока</a:t>
            </a:r>
          </a:p>
        </p:txBody>
      </p:sp>
      <p:sp>
        <p:nvSpPr>
          <p:cNvPr id="2457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Для оценки своей деятельности на уроке положите мне на стол кружочек, если: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mtClean="0">
                <a:solidFill>
                  <a:srgbClr val="FF0000"/>
                </a:solidFill>
              </a:rPr>
              <a:t>Красный</a:t>
            </a:r>
            <a:r>
              <a:rPr lang="ru-RU" smtClean="0"/>
              <a:t> - у меня всё получилось.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mtClean="0">
                <a:solidFill>
                  <a:srgbClr val="0000FF"/>
                </a:solidFill>
              </a:rPr>
              <a:t>Синий</a:t>
            </a:r>
            <a:r>
              <a:rPr lang="ru-RU" smtClean="0"/>
              <a:t>  -  я сегодня ошибся, но смог исправить свою ошибку.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mtClean="0">
                <a:solidFill>
                  <a:srgbClr val="00B050"/>
                </a:solidFill>
              </a:rPr>
              <a:t>Зелёный</a:t>
            </a:r>
            <a:r>
              <a:rPr lang="ru-RU" smtClean="0"/>
              <a:t> - я сегодня допускал ошибки, но у меня обязательно всё получится.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70C0"/>
                </a:solidFill>
              </a:rPr>
              <a:t>Домашнее задание</a:t>
            </a:r>
          </a:p>
        </p:txBody>
      </p:sp>
      <p:sp>
        <p:nvSpPr>
          <p:cNvPr id="2560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Brush Script MT" pitchFamily="66" charset="0"/>
              <a:buNone/>
            </a:pPr>
            <a:r>
              <a:rPr lang="ru-RU" smtClean="0"/>
              <a:t>Подготовится к контрольной работе.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ru-RU" smtClean="0"/>
              <a:t>№502, 518 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002060"/>
                </a:solidFill>
                <a:latin typeface="Script MT Bold" pitchFamily="66" charset="0"/>
              </a:rPr>
              <a:t>Урок- проект </a:t>
            </a:r>
            <a:r>
              <a:rPr lang="ru-RU" sz="4000" b="1" i="1" dirty="0">
                <a:solidFill>
                  <a:srgbClr val="002060"/>
                </a:solidFill>
                <a:latin typeface="Script MT Bold" pitchFamily="66" charset="0"/>
              </a:rPr>
              <a:t>«Делаем ремонт»</a:t>
            </a:r>
            <a:br>
              <a:rPr lang="ru-RU" sz="4000" b="1" i="1" dirty="0">
                <a:solidFill>
                  <a:srgbClr val="002060"/>
                </a:solidFill>
                <a:latin typeface="Script MT Bold" pitchFamily="66" charset="0"/>
              </a:rPr>
            </a:br>
            <a:endParaRPr lang="ru-RU" sz="4000" b="1" i="1" dirty="0">
              <a:solidFill>
                <a:srgbClr val="002060"/>
              </a:solidFill>
              <a:latin typeface="Script MT Bold" pitchFamily="66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>
              <a:latin typeface="Script MT Bold" pitchFamily="66" charset="0"/>
            </a:endParaRPr>
          </a:p>
        </p:txBody>
      </p:sp>
      <p:sp>
        <p:nvSpPr>
          <p:cNvPr id="58372" name="AutoShape 4"/>
          <p:cNvSpPr>
            <a:spLocks noChangeArrowheads="1"/>
          </p:cNvSpPr>
          <p:nvPr/>
        </p:nvSpPr>
        <p:spPr bwMode="auto">
          <a:xfrm>
            <a:off x="1143000" y="1752600"/>
            <a:ext cx="6934200" cy="3429000"/>
          </a:xfrm>
          <a:prstGeom prst="roundRect">
            <a:avLst>
              <a:gd name="adj" fmla="val 14657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24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Simplified Arabic Fixed" pitchFamily="49" charset="-78"/>
              </a:rPr>
              <a:t>Цели и задачи урока:</a:t>
            </a:r>
          </a:p>
          <a:p>
            <a:pPr>
              <a:buFontTx/>
              <a:buChar char="•"/>
              <a:defRPr/>
            </a:pPr>
            <a:r>
              <a:rPr lang="ru-RU" sz="2400" dirty="0">
                <a:solidFill>
                  <a:schemeClr val="tx1"/>
                </a:solidFill>
                <a:latin typeface="Tahoma" pitchFamily="34" charset="0"/>
                <a:cs typeface="Simplified Arabic Fixed" pitchFamily="49" charset="-78"/>
              </a:rPr>
              <a:t>Закреплять  и развивать понятия площади </a:t>
            </a:r>
          </a:p>
          <a:p>
            <a:pPr>
              <a:defRPr/>
            </a:pPr>
            <a:r>
              <a:rPr lang="ru-RU" sz="2400" dirty="0">
                <a:solidFill>
                  <a:schemeClr val="tx1"/>
                </a:solidFill>
                <a:latin typeface="Tahoma" pitchFamily="34" charset="0"/>
                <a:cs typeface="Simplified Arabic Fixed" pitchFamily="49" charset="-78"/>
              </a:rPr>
              <a:t>четырехугольников</a:t>
            </a:r>
          </a:p>
          <a:p>
            <a:pPr>
              <a:buFontTx/>
              <a:buChar char="•"/>
              <a:defRPr/>
            </a:pPr>
            <a:r>
              <a:rPr lang="ru-RU" sz="2400" dirty="0">
                <a:solidFill>
                  <a:schemeClr val="tx1"/>
                </a:solidFill>
                <a:latin typeface="Tahoma" pitchFamily="34" charset="0"/>
                <a:cs typeface="Simplified Arabic Fixed" pitchFamily="49" charset="-78"/>
              </a:rPr>
              <a:t>Применять на практике теоретический </a:t>
            </a:r>
          </a:p>
          <a:p>
            <a:pPr>
              <a:defRPr/>
            </a:pPr>
            <a:r>
              <a:rPr lang="ru-RU" sz="2400" dirty="0">
                <a:solidFill>
                  <a:schemeClr val="tx1"/>
                </a:solidFill>
                <a:latin typeface="Tahoma" pitchFamily="34" charset="0"/>
                <a:cs typeface="Simplified Arabic Fixed" pitchFamily="49" charset="-78"/>
              </a:rPr>
              <a:t>материал</a:t>
            </a:r>
          </a:p>
          <a:p>
            <a:pPr>
              <a:buFontTx/>
              <a:buChar char="•"/>
              <a:defRPr/>
            </a:pPr>
            <a:r>
              <a:rPr lang="ru-RU" sz="2400" dirty="0">
                <a:solidFill>
                  <a:schemeClr val="tx1"/>
                </a:solidFill>
                <a:latin typeface="Tahoma" pitchFamily="34" charset="0"/>
                <a:cs typeface="Simplified Arabic Fixed" pitchFamily="49" charset="-78"/>
              </a:rPr>
              <a:t>Развивать умения построения и записи</a:t>
            </a:r>
          </a:p>
          <a:p>
            <a:pPr>
              <a:defRPr/>
            </a:pPr>
            <a:r>
              <a:rPr lang="ru-RU" sz="2400" dirty="0">
                <a:solidFill>
                  <a:schemeClr val="tx1"/>
                </a:solidFill>
                <a:latin typeface="Tahoma" pitchFamily="34" charset="0"/>
                <a:cs typeface="Simplified Arabic Fixed" pitchFamily="49" charset="-78"/>
              </a:rPr>
              <a:t> математической модели для решения </a:t>
            </a:r>
          </a:p>
          <a:p>
            <a:pPr>
              <a:defRPr/>
            </a:pPr>
            <a:r>
              <a:rPr lang="ru-RU" sz="2400" dirty="0">
                <a:solidFill>
                  <a:schemeClr val="tx1"/>
                </a:solidFill>
                <a:latin typeface="Tahoma" pitchFamily="34" charset="0"/>
                <a:cs typeface="Simplified Arabic Fixed" pitchFamily="49" charset="-78"/>
              </a:rPr>
              <a:t>практических задач.</a:t>
            </a:r>
          </a:p>
          <a:p>
            <a:pPr>
              <a:buFontTx/>
              <a:buChar char="•"/>
              <a:defRPr/>
            </a:pPr>
            <a:endParaRPr lang="ru-RU" sz="2400" dirty="0">
              <a:solidFill>
                <a:schemeClr val="tx1"/>
              </a:solidFill>
              <a:latin typeface="Tahoma" pitchFamily="34" charset="0"/>
              <a:cs typeface="Simplified Arabic Fixed" pitchFamily="49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6964363" cy="12017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u="sng" dirty="0">
                <a:solidFill>
                  <a:srgbClr val="FF0000"/>
                </a:solidFill>
                <a:latin typeface="Script MT Bold" pitchFamily="66" charset="0"/>
              </a:rPr>
              <a:t/>
            </a:r>
            <a:br>
              <a:rPr lang="ru-RU" sz="3200" b="1" i="1" u="sng" dirty="0">
                <a:solidFill>
                  <a:srgbClr val="FF0000"/>
                </a:solidFill>
                <a:latin typeface="Script MT Bold" pitchFamily="66" charset="0"/>
              </a:rPr>
            </a:br>
            <a:r>
              <a:rPr lang="ru-RU" sz="3200" b="1" i="1" u="sng" dirty="0">
                <a:solidFill>
                  <a:srgbClr val="FF0000"/>
                </a:solidFill>
                <a:latin typeface="Script MT Bold" pitchFamily="66" charset="0"/>
              </a:rPr>
              <a:t/>
            </a:r>
            <a:br>
              <a:rPr lang="ru-RU" sz="3200" b="1" i="1" u="sng" dirty="0">
                <a:solidFill>
                  <a:srgbClr val="FF0000"/>
                </a:solidFill>
                <a:latin typeface="Script MT Bold" pitchFamily="66" charset="0"/>
              </a:rPr>
            </a:br>
            <a:r>
              <a:rPr lang="ru-RU" sz="3200" b="1" i="1" u="sng" dirty="0">
                <a:solidFill>
                  <a:srgbClr val="FF0000"/>
                </a:solidFill>
                <a:latin typeface="Script MT Bold" pitchFamily="66" charset="0"/>
              </a:rPr>
              <a:t/>
            </a:r>
            <a:br>
              <a:rPr lang="ru-RU" sz="3200" b="1" i="1" u="sng" dirty="0">
                <a:solidFill>
                  <a:srgbClr val="FF0000"/>
                </a:solidFill>
                <a:latin typeface="Script MT Bold" pitchFamily="66" charset="0"/>
              </a:rPr>
            </a:br>
            <a:r>
              <a:rPr lang="ru-RU" sz="3200" b="1" i="1" u="sng" dirty="0">
                <a:solidFill>
                  <a:srgbClr val="FF0000"/>
                </a:solidFill>
                <a:latin typeface="Script MT Bold" pitchFamily="66" charset="0"/>
              </a:rPr>
              <a:t/>
            </a:r>
            <a:br>
              <a:rPr lang="ru-RU" sz="3200" b="1" i="1" u="sng" dirty="0">
                <a:solidFill>
                  <a:srgbClr val="FF0000"/>
                </a:solidFill>
                <a:latin typeface="Script MT Bold" pitchFamily="66" charset="0"/>
              </a:rPr>
            </a:br>
            <a:r>
              <a:rPr lang="ru-RU" sz="3200" b="1" i="1" u="sng" dirty="0">
                <a:solidFill>
                  <a:srgbClr val="FF0000"/>
                </a:solidFill>
                <a:latin typeface="Script MT Bold" pitchFamily="66" charset="0"/>
              </a:rPr>
              <a:t/>
            </a:r>
            <a:br>
              <a:rPr lang="ru-RU" sz="3200" b="1" i="1" u="sng" dirty="0">
                <a:solidFill>
                  <a:srgbClr val="FF0000"/>
                </a:solidFill>
                <a:latin typeface="Script MT Bold" pitchFamily="66" charset="0"/>
              </a:rPr>
            </a:br>
            <a:r>
              <a:rPr lang="ru-RU" sz="3200" b="1" i="1" u="sng" dirty="0">
                <a:solidFill>
                  <a:srgbClr val="002060"/>
                </a:solidFill>
                <a:latin typeface="Script MT Bold" pitchFamily="66" charset="0"/>
              </a:rPr>
              <a:t>«</a:t>
            </a:r>
            <a:r>
              <a:rPr lang="ru-RU" sz="5400" b="1" i="1" u="sng" dirty="0">
                <a:solidFill>
                  <a:srgbClr val="002060"/>
                </a:solidFill>
                <a:latin typeface="Script MT Bold" pitchFamily="66" charset="0"/>
              </a:rPr>
              <a:t>Учимся не для школы, а для жизни».</a:t>
            </a:r>
            <a:br>
              <a:rPr lang="ru-RU" sz="5400" b="1" i="1" u="sng" dirty="0">
                <a:solidFill>
                  <a:srgbClr val="002060"/>
                </a:solidFill>
                <a:latin typeface="Script MT Bold" pitchFamily="66" charset="0"/>
              </a:rPr>
            </a:br>
            <a:endParaRPr lang="ru-RU" sz="5400" b="1" i="1" u="sng" dirty="0">
              <a:solidFill>
                <a:srgbClr val="002060"/>
              </a:solidFill>
              <a:latin typeface="Script MT Bold" pitchFamily="66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572000"/>
            <a:ext cx="8229600" cy="1524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600" smtClean="0">
                <a:latin typeface="Comic Sans MS" pitchFamily="66" charset="0"/>
              </a:rPr>
              <a:t>Сенека (философ </a:t>
            </a:r>
            <a:r>
              <a:rPr lang="en-US" sz="3600" smtClean="0">
                <a:latin typeface="Comic Sans MS" pitchFamily="66" charset="0"/>
              </a:rPr>
              <a:t>IV</a:t>
            </a:r>
            <a:r>
              <a:rPr lang="ru-RU" sz="3600" smtClean="0">
                <a:latin typeface="Comic Sans MS" pitchFamily="66" charset="0"/>
              </a:rPr>
              <a:t> века до н.э.)</a:t>
            </a:r>
            <a:br>
              <a:rPr lang="ru-RU" sz="3600" smtClean="0">
                <a:latin typeface="Comic Sans MS" pitchFamily="66" charset="0"/>
              </a:rPr>
            </a:br>
            <a:endParaRPr lang="ru-RU" sz="360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Формулы площадей:</a:t>
            </a:r>
            <a:br>
              <a:rPr lang="ru-RU" sz="4000" smtClean="0"/>
            </a:br>
            <a:r>
              <a:rPr lang="ru-RU" sz="4000" smtClean="0">
                <a:solidFill>
                  <a:srgbClr val="0070C0"/>
                </a:solidFill>
              </a:rPr>
              <a:t>параллелограмм</a:t>
            </a:r>
          </a:p>
        </p:txBody>
      </p:sp>
      <p:sp>
        <p:nvSpPr>
          <p:cNvPr id="10243" name="Rectangle 1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sp>
        <p:nvSpPr>
          <p:cNvPr id="60431" name="Rectangle 15"/>
          <p:cNvSpPr>
            <a:spLocks noGrp="1" noChangeArrowheads="1"/>
          </p:cNvSpPr>
          <p:nvPr>
            <p:ph sz="quarter" idx="2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dirty="0"/>
              <a:t>ВН – высота параллелограмма</a:t>
            </a:r>
            <a:endParaRPr lang="en-US" dirty="0"/>
          </a:p>
          <a:p>
            <a:pPr marL="0" indent="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en-US" dirty="0"/>
              <a:t>AD</a:t>
            </a:r>
            <a:r>
              <a:rPr lang="ru-RU" dirty="0"/>
              <a:t> - основание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269" name="Rectangle 16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       </a:t>
            </a:r>
            <a:r>
              <a:rPr lang="en-US" b="1" smtClean="0">
                <a:solidFill>
                  <a:srgbClr val="FF0000"/>
                </a:solidFill>
              </a:rPr>
              <a:t>S = BH ∙ AD</a:t>
            </a:r>
            <a:endParaRPr lang="ru-RU" b="1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>
                <a:solidFill>
                  <a:srgbClr val="0070C0"/>
                </a:solidFill>
                <a:latin typeface="Script MT Bold" pitchFamily="66" charset="0"/>
              </a:rPr>
              <a:t>    Площадь параллелограмма равна произведению его основания на высоту.</a:t>
            </a:r>
          </a:p>
        </p:txBody>
      </p:sp>
      <p:grpSp>
        <p:nvGrpSpPr>
          <p:cNvPr id="10246" name="Group 4"/>
          <p:cNvGrpSpPr>
            <a:grpSpLocks/>
          </p:cNvGrpSpPr>
          <p:nvPr/>
        </p:nvGrpSpPr>
        <p:grpSpPr bwMode="auto">
          <a:xfrm>
            <a:off x="685800" y="2438400"/>
            <a:ext cx="3013075" cy="1595438"/>
            <a:chOff x="476" y="935"/>
            <a:chExt cx="1898" cy="1005"/>
          </a:xfrm>
        </p:grpSpPr>
        <p:sp>
          <p:nvSpPr>
            <p:cNvPr id="10247" name="AutoShape 5"/>
            <p:cNvSpPr>
              <a:spLocks noChangeArrowheads="1"/>
            </p:cNvSpPr>
            <p:nvPr/>
          </p:nvSpPr>
          <p:spPr bwMode="auto">
            <a:xfrm>
              <a:off x="703" y="1071"/>
              <a:ext cx="1497" cy="635"/>
            </a:xfrm>
            <a:prstGeom prst="parallelogram">
              <a:avLst>
                <a:gd name="adj" fmla="val 58937"/>
              </a:avLst>
            </a:prstGeom>
            <a:solidFill>
              <a:schemeClr val="bg1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8" name="Rectangle 6"/>
            <p:cNvSpPr>
              <a:spLocks noChangeArrowheads="1"/>
            </p:cNvSpPr>
            <p:nvPr/>
          </p:nvSpPr>
          <p:spPr bwMode="auto">
            <a:xfrm>
              <a:off x="476" y="1479"/>
              <a:ext cx="22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/>
                <a:t>A</a:t>
              </a:r>
              <a:endParaRPr lang="ru-RU"/>
            </a:p>
          </p:txBody>
        </p:sp>
        <p:sp>
          <p:nvSpPr>
            <p:cNvPr id="10249" name="Rectangle 7"/>
            <p:cNvSpPr>
              <a:spLocks noChangeArrowheads="1"/>
            </p:cNvSpPr>
            <p:nvPr/>
          </p:nvSpPr>
          <p:spPr bwMode="auto">
            <a:xfrm>
              <a:off x="1837" y="1525"/>
              <a:ext cx="22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/>
                <a:t>D</a:t>
              </a:r>
              <a:endParaRPr lang="ru-RU"/>
            </a:p>
          </p:txBody>
        </p:sp>
        <p:sp>
          <p:nvSpPr>
            <p:cNvPr id="10250" name="Rectangle 8"/>
            <p:cNvSpPr>
              <a:spLocks noChangeArrowheads="1"/>
            </p:cNvSpPr>
            <p:nvPr/>
          </p:nvSpPr>
          <p:spPr bwMode="auto">
            <a:xfrm>
              <a:off x="839" y="935"/>
              <a:ext cx="2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B</a:t>
              </a:r>
              <a:endParaRPr lang="ru-RU"/>
            </a:p>
          </p:txBody>
        </p:sp>
        <p:sp>
          <p:nvSpPr>
            <p:cNvPr id="10251" name="Rectangle 9"/>
            <p:cNvSpPr>
              <a:spLocks noChangeArrowheads="1"/>
            </p:cNvSpPr>
            <p:nvPr/>
          </p:nvSpPr>
          <p:spPr bwMode="auto">
            <a:xfrm>
              <a:off x="2154" y="935"/>
              <a:ext cx="2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C</a:t>
              </a:r>
              <a:endParaRPr lang="ru-RU"/>
            </a:p>
          </p:txBody>
        </p:sp>
        <p:sp>
          <p:nvSpPr>
            <p:cNvPr id="10252" name="Line 10"/>
            <p:cNvSpPr>
              <a:spLocks noChangeShapeType="1"/>
            </p:cNvSpPr>
            <p:nvPr/>
          </p:nvSpPr>
          <p:spPr bwMode="auto">
            <a:xfrm>
              <a:off x="1083" y="1068"/>
              <a:ext cx="0" cy="629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Rectangle 11"/>
            <p:cNvSpPr>
              <a:spLocks noChangeArrowheads="1"/>
            </p:cNvSpPr>
            <p:nvPr/>
          </p:nvSpPr>
          <p:spPr bwMode="auto">
            <a:xfrm>
              <a:off x="959" y="1709"/>
              <a:ext cx="22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/>
                <a:t>Н</a:t>
              </a:r>
            </a:p>
          </p:txBody>
        </p:sp>
        <p:sp>
          <p:nvSpPr>
            <p:cNvPr id="10254" name="Line 12"/>
            <p:cNvSpPr>
              <a:spLocks noChangeShapeType="1"/>
            </p:cNvSpPr>
            <p:nvPr/>
          </p:nvSpPr>
          <p:spPr bwMode="auto">
            <a:xfrm>
              <a:off x="708" y="1705"/>
              <a:ext cx="1121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Rectangle 13"/>
            <p:cNvSpPr>
              <a:spLocks noChangeArrowheads="1"/>
            </p:cNvSpPr>
            <p:nvPr/>
          </p:nvSpPr>
          <p:spPr bwMode="auto">
            <a:xfrm>
              <a:off x="1083" y="1613"/>
              <a:ext cx="77" cy="7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Формулы площадей:</a:t>
            </a:r>
            <a:br>
              <a:rPr lang="ru-RU" sz="4000" smtClean="0"/>
            </a:br>
            <a:r>
              <a:rPr lang="ru-RU" sz="4000" smtClean="0">
                <a:solidFill>
                  <a:srgbClr val="0070C0"/>
                </a:solidFill>
              </a:rPr>
              <a:t>ромб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241425" y="1981200"/>
            <a:ext cx="3025775" cy="2895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2800" smtClean="0"/>
          </a:p>
        </p:txBody>
      </p:sp>
      <p:sp>
        <p:nvSpPr>
          <p:cNvPr id="11268" name="Rectangle 6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000" smtClean="0"/>
              <a:t>АС и В</a:t>
            </a:r>
            <a:r>
              <a:rPr lang="en-US" sz="2000" smtClean="0"/>
              <a:t>D </a:t>
            </a:r>
            <a:r>
              <a:rPr lang="ru-RU" sz="2000" smtClean="0"/>
              <a:t>– диагонали ромба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0070C0"/>
                </a:solidFill>
              </a:rPr>
              <a:t>     </a:t>
            </a:r>
            <a:r>
              <a:rPr lang="ru-RU" sz="1800" smtClean="0">
                <a:solidFill>
                  <a:srgbClr val="0070C0"/>
                </a:solidFill>
              </a:rPr>
              <a:t>Площадь ромба равна половине произведения его диагоналей.</a:t>
            </a:r>
          </a:p>
        </p:txBody>
      </p:sp>
      <p:sp>
        <p:nvSpPr>
          <p:cNvPr id="11270" name="AutoShape 9"/>
          <p:cNvSpPr>
            <a:spLocks noChangeArrowheads="1"/>
          </p:cNvSpPr>
          <p:nvPr/>
        </p:nvSpPr>
        <p:spPr bwMode="auto">
          <a:xfrm>
            <a:off x="1779588" y="2717800"/>
            <a:ext cx="1169987" cy="1633538"/>
          </a:xfrm>
          <a:prstGeom prst="diamond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271" name="Line 10"/>
          <p:cNvSpPr>
            <a:spLocks noChangeShapeType="1"/>
          </p:cNvSpPr>
          <p:nvPr/>
        </p:nvSpPr>
        <p:spPr bwMode="auto">
          <a:xfrm>
            <a:off x="2362200" y="2743200"/>
            <a:ext cx="0" cy="1620838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2" name="Line 11"/>
          <p:cNvSpPr>
            <a:spLocks noChangeShapeType="1"/>
          </p:cNvSpPr>
          <p:nvPr/>
        </p:nvSpPr>
        <p:spPr bwMode="auto">
          <a:xfrm flipV="1">
            <a:off x="1752600" y="3535363"/>
            <a:ext cx="1171575" cy="127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3" name="Rectangle 12"/>
          <p:cNvSpPr>
            <a:spLocks noChangeArrowheads="1"/>
          </p:cNvSpPr>
          <p:nvPr/>
        </p:nvSpPr>
        <p:spPr bwMode="auto">
          <a:xfrm>
            <a:off x="1435100" y="3316288"/>
            <a:ext cx="336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1274" name="Rectangle 13"/>
          <p:cNvSpPr>
            <a:spLocks noChangeArrowheads="1"/>
          </p:cNvSpPr>
          <p:nvPr/>
        </p:nvSpPr>
        <p:spPr bwMode="auto">
          <a:xfrm>
            <a:off x="2217738" y="4318000"/>
            <a:ext cx="349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D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11275" name="Rectangle 14"/>
          <p:cNvSpPr>
            <a:spLocks noChangeArrowheads="1"/>
          </p:cNvSpPr>
          <p:nvPr/>
        </p:nvSpPr>
        <p:spPr bwMode="auto">
          <a:xfrm>
            <a:off x="2265363" y="3475038"/>
            <a:ext cx="3984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O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11276" name="Rectangle 15"/>
          <p:cNvSpPr>
            <a:spLocks noChangeArrowheads="1"/>
          </p:cNvSpPr>
          <p:nvPr/>
        </p:nvSpPr>
        <p:spPr bwMode="auto">
          <a:xfrm>
            <a:off x="2312988" y="2498725"/>
            <a:ext cx="336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B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11277" name="Rectangle 16"/>
          <p:cNvSpPr>
            <a:spLocks noChangeArrowheads="1"/>
          </p:cNvSpPr>
          <p:nvPr/>
        </p:nvSpPr>
        <p:spPr bwMode="auto">
          <a:xfrm>
            <a:off x="2874963" y="3352800"/>
            <a:ext cx="3857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C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11278" name="Rectangle 17"/>
          <p:cNvSpPr>
            <a:spLocks noChangeArrowheads="1"/>
          </p:cNvSpPr>
          <p:nvPr/>
        </p:nvSpPr>
        <p:spPr bwMode="auto">
          <a:xfrm>
            <a:off x="5562600" y="2819400"/>
            <a:ext cx="22098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b="1">
              <a:solidFill>
                <a:srgbClr val="FF3300"/>
              </a:solidFill>
            </a:endParaRPr>
          </a:p>
          <a:p>
            <a:pPr algn="ctr"/>
            <a:r>
              <a:rPr lang="en-US" b="1">
                <a:solidFill>
                  <a:srgbClr val="FF3300"/>
                </a:solidFill>
              </a:rPr>
              <a:t>S = 1/2∙ </a:t>
            </a:r>
            <a:r>
              <a:rPr lang="ru-RU" b="1">
                <a:solidFill>
                  <a:srgbClr val="FF3300"/>
                </a:solidFill>
              </a:rPr>
              <a:t>А</a:t>
            </a:r>
            <a:r>
              <a:rPr lang="en-US" b="1">
                <a:solidFill>
                  <a:srgbClr val="FF3300"/>
                </a:solidFill>
              </a:rPr>
              <a:t>C BD</a:t>
            </a:r>
            <a:endParaRPr lang="ru-RU" b="1">
              <a:solidFill>
                <a:srgbClr val="FF3300"/>
              </a:solidFill>
            </a:endParaRPr>
          </a:p>
          <a:p>
            <a:pPr algn="ctr"/>
            <a:endParaRPr lang="ru-RU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Формулы площадей:</a:t>
            </a:r>
            <a:br>
              <a:rPr lang="ru-RU" sz="4000" smtClean="0"/>
            </a:br>
            <a:r>
              <a:rPr lang="ru-RU" sz="4000" smtClean="0">
                <a:solidFill>
                  <a:srgbClr val="0070C0"/>
                </a:solidFill>
              </a:rPr>
              <a:t>квадрат</a:t>
            </a:r>
          </a:p>
        </p:txBody>
      </p:sp>
      <p:sp>
        <p:nvSpPr>
          <p:cNvPr id="12291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2" name="Объект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7" name="Объект 3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pPr marL="0" indent="0" eaLnBrk="1" hangingPunct="1">
              <a:buFont typeface="Brush Script MT" pitchFamily="66" charset="0"/>
              <a:buNone/>
            </a:pPr>
            <a:r>
              <a:rPr lang="ru-RU" sz="1800" smtClean="0">
                <a:solidFill>
                  <a:srgbClr val="0070C0"/>
                </a:solidFill>
              </a:rPr>
              <a:t>Площадь квадрата равна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ru-RU" sz="1800" smtClean="0">
                <a:solidFill>
                  <a:srgbClr val="0070C0"/>
                </a:solidFill>
              </a:rPr>
              <a:t> квадрату его стороны.</a:t>
            </a:r>
          </a:p>
        </p:txBody>
      </p:sp>
      <p:sp>
        <p:nvSpPr>
          <p:cNvPr id="12294" name="Text Box 5"/>
          <p:cNvSpPr txBox="1">
            <a:spLocks noChangeArrowheads="1"/>
          </p:cNvSpPr>
          <p:nvPr/>
        </p:nvSpPr>
        <p:spPr bwMode="auto">
          <a:xfrm>
            <a:off x="766763" y="3713163"/>
            <a:ext cx="3952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 b="1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2295" name="Rectangle 4"/>
          <p:cNvSpPr>
            <a:spLocks noChangeArrowheads="1"/>
          </p:cNvSpPr>
          <p:nvPr/>
        </p:nvSpPr>
        <p:spPr bwMode="auto">
          <a:xfrm>
            <a:off x="1066800" y="2819400"/>
            <a:ext cx="1219200" cy="1084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6" name="Text Box 6"/>
          <p:cNvSpPr txBox="1">
            <a:spLocks noChangeArrowheads="1"/>
          </p:cNvSpPr>
          <p:nvPr/>
        </p:nvSpPr>
        <p:spPr bwMode="auto">
          <a:xfrm>
            <a:off x="762000" y="2667000"/>
            <a:ext cx="330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 b="1">
                <a:solidFill>
                  <a:schemeClr val="tx1"/>
                </a:solidFill>
              </a:rPr>
              <a:t>В</a:t>
            </a:r>
          </a:p>
        </p:txBody>
      </p:sp>
      <p:sp>
        <p:nvSpPr>
          <p:cNvPr id="12297" name="Text Box 7"/>
          <p:cNvSpPr txBox="1">
            <a:spLocks noChangeArrowheads="1"/>
          </p:cNvSpPr>
          <p:nvPr/>
        </p:nvSpPr>
        <p:spPr bwMode="auto">
          <a:xfrm>
            <a:off x="2289175" y="2689225"/>
            <a:ext cx="322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 b="1">
                <a:solidFill>
                  <a:schemeClr val="tx1"/>
                </a:solidFill>
              </a:rPr>
              <a:t>С</a:t>
            </a:r>
          </a:p>
        </p:txBody>
      </p:sp>
      <p:sp>
        <p:nvSpPr>
          <p:cNvPr id="12298" name="Text Box 8"/>
          <p:cNvSpPr txBox="1">
            <a:spLocks noChangeArrowheads="1"/>
          </p:cNvSpPr>
          <p:nvPr/>
        </p:nvSpPr>
        <p:spPr bwMode="auto">
          <a:xfrm>
            <a:off x="2241550" y="3724275"/>
            <a:ext cx="3460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b="1">
                <a:solidFill>
                  <a:schemeClr val="tx1"/>
                </a:solidFill>
              </a:rPr>
              <a:t>D</a:t>
            </a:r>
            <a:endParaRPr lang="ru-RU" sz="1600" b="1">
              <a:solidFill>
                <a:schemeClr val="tx1"/>
              </a:solidFill>
            </a:endParaRPr>
          </a:p>
        </p:txBody>
      </p:sp>
      <p:sp>
        <p:nvSpPr>
          <p:cNvPr id="12299" name="Line 9"/>
          <p:cNvSpPr>
            <a:spLocks noChangeShapeType="1"/>
          </p:cNvSpPr>
          <p:nvPr/>
        </p:nvSpPr>
        <p:spPr bwMode="auto">
          <a:xfrm>
            <a:off x="1066800" y="2819400"/>
            <a:ext cx="0" cy="108426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2300" name="Group 10"/>
          <p:cNvGrpSpPr>
            <a:grpSpLocks/>
          </p:cNvGrpSpPr>
          <p:nvPr/>
        </p:nvGrpSpPr>
        <p:grpSpPr bwMode="auto">
          <a:xfrm>
            <a:off x="5487988" y="2595563"/>
            <a:ext cx="1828800" cy="596900"/>
            <a:chOff x="2423" y="2466"/>
            <a:chExt cx="1152" cy="376"/>
          </a:xfrm>
        </p:grpSpPr>
        <p:sp>
          <p:nvSpPr>
            <p:cNvPr id="12301" name="Rectangle 11"/>
            <p:cNvSpPr>
              <a:spLocks noChangeArrowheads="1"/>
            </p:cNvSpPr>
            <p:nvPr/>
          </p:nvSpPr>
          <p:spPr bwMode="auto">
            <a:xfrm>
              <a:off x="2423" y="2466"/>
              <a:ext cx="1152" cy="37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b="1">
                <a:solidFill>
                  <a:srgbClr val="FF3300"/>
                </a:solidFill>
              </a:endParaRPr>
            </a:p>
            <a:p>
              <a:pPr algn="ctr"/>
              <a:r>
                <a:rPr lang="en-US" b="1">
                  <a:solidFill>
                    <a:srgbClr val="0070C0"/>
                  </a:solidFill>
                </a:rPr>
                <a:t>S = </a:t>
              </a:r>
              <a:r>
                <a:rPr lang="ru-RU" b="1">
                  <a:solidFill>
                    <a:srgbClr val="0070C0"/>
                  </a:solidFill>
                </a:rPr>
                <a:t>АВ</a:t>
              </a:r>
              <a:r>
                <a:rPr lang="en-US" b="1">
                  <a:solidFill>
                    <a:srgbClr val="0070C0"/>
                  </a:solidFill>
                </a:rPr>
                <a:t> </a:t>
              </a:r>
              <a:endParaRPr lang="ru-RU" b="1">
                <a:solidFill>
                  <a:srgbClr val="0070C0"/>
                </a:solidFill>
              </a:endParaRPr>
            </a:p>
            <a:p>
              <a:pPr algn="ctr"/>
              <a:endParaRPr lang="ru-RU" b="1">
                <a:solidFill>
                  <a:srgbClr val="FF3300"/>
                </a:solidFill>
              </a:endParaRPr>
            </a:p>
          </p:txBody>
        </p:sp>
        <p:sp>
          <p:nvSpPr>
            <p:cNvPr id="12302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3230" y="2555"/>
              <a:ext cx="36" cy="8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800" kern="10"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Формулы площадей:</a:t>
            </a:r>
            <a:br>
              <a:rPr lang="ru-RU" sz="4000" smtClean="0"/>
            </a:br>
            <a:r>
              <a:rPr lang="ru-RU" sz="4000" smtClean="0">
                <a:solidFill>
                  <a:srgbClr val="0070C0"/>
                </a:solidFill>
              </a:rPr>
              <a:t>трапеция</a:t>
            </a:r>
          </a:p>
        </p:txBody>
      </p:sp>
      <p:sp>
        <p:nvSpPr>
          <p:cNvPr id="13315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eaLnBrk="1" hangingPunct="1">
              <a:buFont typeface="Brush Script MT" pitchFamily="66" charset="0"/>
              <a:buNone/>
            </a:pPr>
            <a:endParaRPr lang="ru-RU" smtClean="0"/>
          </a:p>
        </p:txBody>
      </p:sp>
      <p:sp>
        <p:nvSpPr>
          <p:cNvPr id="13316" name="Объект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 eaLnBrk="1" hangingPunct="1">
              <a:buFont typeface="Brush Script MT" pitchFamily="66" charset="0"/>
              <a:buNone/>
            </a:pP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pPr marL="0" indent="0" eaLnBrk="1" hangingPunct="1">
              <a:buFont typeface="Brush Script MT" pitchFamily="66" charset="0"/>
              <a:buNone/>
            </a:pPr>
            <a:endParaRPr lang="ru-RU" sz="1800" smtClean="0">
              <a:solidFill>
                <a:srgbClr val="FF0000"/>
              </a:solidFill>
            </a:endParaRPr>
          </a:p>
          <a:p>
            <a:pPr marL="0" indent="0" eaLnBrk="1" hangingPunct="1">
              <a:buFont typeface="Brush Script MT" pitchFamily="66" charset="0"/>
              <a:buNone/>
            </a:pPr>
            <a:r>
              <a:rPr lang="ru-RU" sz="1800" smtClean="0">
                <a:solidFill>
                  <a:srgbClr val="0070C0"/>
                </a:solidFill>
              </a:rPr>
              <a:t>Площадь трапеции равна произведению полусуммы ее оснований на высоту.</a:t>
            </a:r>
          </a:p>
        </p:txBody>
      </p:sp>
      <p:sp>
        <p:nvSpPr>
          <p:cNvPr id="13318" name="Text Box 4"/>
          <p:cNvSpPr txBox="1">
            <a:spLocks noChangeArrowheads="1"/>
          </p:cNvSpPr>
          <p:nvPr/>
        </p:nvSpPr>
        <p:spPr bwMode="auto">
          <a:xfrm>
            <a:off x="5500688" y="2286000"/>
            <a:ext cx="25733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ВН – высота трапеции</a:t>
            </a:r>
            <a:endParaRPr lang="en-US"/>
          </a:p>
          <a:p>
            <a:pPr eaLnBrk="1" hangingPunct="1"/>
            <a:r>
              <a:rPr lang="ru-RU"/>
              <a:t>ВС и </a:t>
            </a:r>
            <a:r>
              <a:rPr lang="en-US"/>
              <a:t>AD</a:t>
            </a:r>
            <a:r>
              <a:rPr lang="ru-RU"/>
              <a:t> - основания</a:t>
            </a:r>
          </a:p>
        </p:txBody>
      </p:sp>
      <p:sp>
        <p:nvSpPr>
          <p:cNvPr id="13319" name="Rectangle 5"/>
          <p:cNvSpPr>
            <a:spLocks noChangeArrowheads="1"/>
          </p:cNvSpPr>
          <p:nvPr/>
        </p:nvSpPr>
        <p:spPr bwMode="auto">
          <a:xfrm>
            <a:off x="5029200" y="3405188"/>
            <a:ext cx="3268663" cy="4873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b="1">
              <a:solidFill>
                <a:srgbClr val="FF3300"/>
              </a:solidFill>
            </a:endParaRPr>
          </a:p>
          <a:p>
            <a:pPr algn="ctr"/>
            <a:r>
              <a:rPr lang="en-US" b="1">
                <a:solidFill>
                  <a:srgbClr val="FF3300"/>
                </a:solidFill>
              </a:rPr>
              <a:t>S =</a:t>
            </a:r>
            <a:r>
              <a:rPr lang="ru-RU" b="1">
                <a:solidFill>
                  <a:srgbClr val="FF3300"/>
                </a:solidFill>
              </a:rPr>
              <a:t> 1/2</a:t>
            </a:r>
            <a:r>
              <a:rPr lang="en-US" b="1">
                <a:solidFill>
                  <a:srgbClr val="FF3300"/>
                </a:solidFill>
              </a:rPr>
              <a:t> ∙ BH ∙ </a:t>
            </a:r>
            <a:r>
              <a:rPr lang="ru-RU" b="1">
                <a:solidFill>
                  <a:srgbClr val="FF3300"/>
                </a:solidFill>
              </a:rPr>
              <a:t>(ВС + </a:t>
            </a:r>
            <a:r>
              <a:rPr lang="en-US" b="1">
                <a:solidFill>
                  <a:srgbClr val="FF3300"/>
                </a:solidFill>
              </a:rPr>
              <a:t>AD</a:t>
            </a:r>
            <a:r>
              <a:rPr lang="ru-RU" b="1">
                <a:solidFill>
                  <a:srgbClr val="FF3300"/>
                </a:solidFill>
              </a:rPr>
              <a:t>)</a:t>
            </a:r>
          </a:p>
          <a:p>
            <a:pPr algn="ctr"/>
            <a:endParaRPr lang="ru-RU" b="1">
              <a:solidFill>
                <a:srgbClr val="FF3300"/>
              </a:solidFill>
            </a:endParaRPr>
          </a:p>
        </p:txBody>
      </p:sp>
      <p:grpSp>
        <p:nvGrpSpPr>
          <p:cNvPr id="13320" name="Group 6"/>
          <p:cNvGrpSpPr>
            <a:grpSpLocks/>
          </p:cNvGrpSpPr>
          <p:nvPr/>
        </p:nvGrpSpPr>
        <p:grpSpPr bwMode="auto">
          <a:xfrm>
            <a:off x="533400" y="2286000"/>
            <a:ext cx="2374900" cy="1303338"/>
            <a:chOff x="1111" y="754"/>
            <a:chExt cx="1496" cy="821"/>
          </a:xfrm>
        </p:grpSpPr>
        <p:sp>
          <p:nvSpPr>
            <p:cNvPr id="13326" name="Rectangle 7"/>
            <p:cNvSpPr>
              <a:spLocks noChangeArrowheads="1"/>
            </p:cNvSpPr>
            <p:nvPr/>
          </p:nvSpPr>
          <p:spPr bwMode="auto">
            <a:xfrm>
              <a:off x="1111" y="1344"/>
              <a:ext cx="22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/>
                <a:t>A</a:t>
              </a:r>
              <a:endParaRPr lang="ru-RU"/>
            </a:p>
          </p:txBody>
        </p:sp>
        <p:sp>
          <p:nvSpPr>
            <p:cNvPr id="13327" name="Rectangle 8"/>
            <p:cNvSpPr>
              <a:spLocks noChangeArrowheads="1"/>
            </p:cNvSpPr>
            <p:nvPr/>
          </p:nvSpPr>
          <p:spPr bwMode="auto">
            <a:xfrm>
              <a:off x="1383" y="754"/>
              <a:ext cx="2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B</a:t>
              </a:r>
              <a:endParaRPr lang="ru-RU"/>
            </a:p>
          </p:txBody>
        </p:sp>
        <p:sp>
          <p:nvSpPr>
            <p:cNvPr id="13328" name="Rectangle 9"/>
            <p:cNvSpPr>
              <a:spLocks noChangeArrowheads="1"/>
            </p:cNvSpPr>
            <p:nvPr/>
          </p:nvSpPr>
          <p:spPr bwMode="auto">
            <a:xfrm>
              <a:off x="2200" y="754"/>
              <a:ext cx="2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C</a:t>
              </a:r>
              <a:endParaRPr lang="ru-RU"/>
            </a:p>
          </p:txBody>
        </p:sp>
        <p:sp>
          <p:nvSpPr>
            <p:cNvPr id="13329" name="Rectangle 10"/>
            <p:cNvSpPr>
              <a:spLocks noChangeArrowheads="1"/>
            </p:cNvSpPr>
            <p:nvPr/>
          </p:nvSpPr>
          <p:spPr bwMode="auto">
            <a:xfrm>
              <a:off x="2381" y="1344"/>
              <a:ext cx="22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/>
                <a:t>D</a:t>
              </a:r>
              <a:endParaRPr lang="ru-RU"/>
            </a:p>
          </p:txBody>
        </p:sp>
        <p:sp>
          <p:nvSpPr>
            <p:cNvPr id="13330" name="AutoShape 11"/>
            <p:cNvSpPr>
              <a:spLocks noChangeArrowheads="1"/>
            </p:cNvSpPr>
            <p:nvPr/>
          </p:nvSpPr>
          <p:spPr bwMode="auto">
            <a:xfrm rot="10800000">
              <a:off x="1338" y="890"/>
              <a:ext cx="1088" cy="6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7 w 21600"/>
                <a:gd name="T13" fmla="*/ 4511 h 21600"/>
                <a:gd name="T14" fmla="*/ 17093 w 21600"/>
                <a:gd name="T15" fmla="*/ 1708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3321" name="Line 12"/>
          <p:cNvSpPr>
            <a:spLocks noChangeShapeType="1"/>
          </p:cNvSpPr>
          <p:nvPr/>
        </p:nvSpPr>
        <p:spPr bwMode="auto">
          <a:xfrm>
            <a:off x="1330325" y="2505075"/>
            <a:ext cx="0" cy="106045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2" name="Rectangle 13"/>
          <p:cNvSpPr>
            <a:spLocks noChangeArrowheads="1"/>
          </p:cNvSpPr>
          <p:nvPr/>
        </p:nvSpPr>
        <p:spPr bwMode="auto">
          <a:xfrm>
            <a:off x="1111250" y="3563938"/>
            <a:ext cx="349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H</a:t>
            </a:r>
            <a:endParaRPr lang="ru-RU"/>
          </a:p>
        </p:txBody>
      </p:sp>
      <p:sp>
        <p:nvSpPr>
          <p:cNvPr id="13323" name="Line 14"/>
          <p:cNvSpPr>
            <a:spLocks noChangeShapeType="1"/>
          </p:cNvSpPr>
          <p:nvPr/>
        </p:nvSpPr>
        <p:spPr bwMode="auto">
          <a:xfrm>
            <a:off x="879475" y="3589338"/>
            <a:ext cx="1743075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4" name="Line 15"/>
          <p:cNvSpPr>
            <a:spLocks noChangeShapeType="1"/>
          </p:cNvSpPr>
          <p:nvPr/>
        </p:nvSpPr>
        <p:spPr bwMode="auto">
          <a:xfrm>
            <a:off x="1317625" y="2505075"/>
            <a:ext cx="877888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5" name="Rectangle 16"/>
          <p:cNvSpPr>
            <a:spLocks noChangeArrowheads="1"/>
          </p:cNvSpPr>
          <p:nvPr/>
        </p:nvSpPr>
        <p:spPr bwMode="auto">
          <a:xfrm>
            <a:off x="1341438" y="3441700"/>
            <a:ext cx="158750" cy="134938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/>
              <a:t>Формулы </a:t>
            </a:r>
            <a:r>
              <a:rPr lang="ru-RU" dirty="0"/>
              <a:t>площадей</a:t>
            </a:r>
            <a:r>
              <a:rPr lang="ru-RU" sz="4000" dirty="0"/>
              <a:t>:</a:t>
            </a:r>
            <a:br>
              <a:rPr lang="ru-RU" sz="4000" dirty="0"/>
            </a:br>
            <a:r>
              <a:rPr lang="ru-RU" dirty="0">
                <a:solidFill>
                  <a:srgbClr val="0070C0"/>
                </a:solidFill>
              </a:rPr>
              <a:t>прямоугольник</a:t>
            </a:r>
          </a:p>
        </p:txBody>
      </p:sp>
      <p:sp>
        <p:nvSpPr>
          <p:cNvPr id="14339" name="Текст 1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40" name="Объект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pPr marL="0" indent="0" eaLnBrk="1" hangingPunct="1">
              <a:buFont typeface="Brush Script MT" pitchFamily="66" charset="0"/>
              <a:buNone/>
            </a:pPr>
            <a:endParaRPr lang="ru-RU" sz="1800" smtClean="0">
              <a:solidFill>
                <a:srgbClr val="FF0000"/>
              </a:solidFill>
            </a:endParaRPr>
          </a:p>
          <a:p>
            <a:pPr marL="0" indent="0" eaLnBrk="1" hangingPunct="1">
              <a:buFont typeface="Brush Script MT" pitchFamily="66" charset="0"/>
              <a:buNone/>
            </a:pPr>
            <a:r>
              <a:rPr lang="ru-RU" sz="1800" smtClean="0">
                <a:solidFill>
                  <a:srgbClr val="FF0000"/>
                </a:solidFill>
              </a:rPr>
              <a:t>   </a:t>
            </a:r>
            <a:r>
              <a:rPr lang="ru-RU" sz="1800" smtClean="0">
                <a:solidFill>
                  <a:srgbClr val="0070C0"/>
                </a:solidFill>
              </a:rPr>
              <a:t>Площадь прямоугольника     равна произведению его     смежных  сторон.</a:t>
            </a:r>
          </a:p>
        </p:txBody>
      </p:sp>
      <p:sp>
        <p:nvSpPr>
          <p:cNvPr id="14342" name="Rectangle 4"/>
          <p:cNvSpPr>
            <a:spLocks noChangeArrowheads="1"/>
          </p:cNvSpPr>
          <p:nvPr/>
        </p:nvSpPr>
        <p:spPr bwMode="auto">
          <a:xfrm>
            <a:off x="6019800" y="2439988"/>
            <a:ext cx="1804988" cy="414337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b="1">
              <a:solidFill>
                <a:srgbClr val="FF3300"/>
              </a:solidFill>
            </a:endParaRPr>
          </a:p>
          <a:p>
            <a:pPr algn="ctr"/>
            <a:r>
              <a:rPr lang="en-US" b="1">
                <a:solidFill>
                  <a:srgbClr val="FF3300"/>
                </a:solidFill>
              </a:rPr>
              <a:t>S = </a:t>
            </a:r>
            <a:r>
              <a:rPr lang="ru-RU" b="1">
                <a:solidFill>
                  <a:srgbClr val="FF3300"/>
                </a:solidFill>
              </a:rPr>
              <a:t>А</a:t>
            </a:r>
            <a:r>
              <a:rPr lang="en-US" b="1">
                <a:solidFill>
                  <a:srgbClr val="FF3300"/>
                </a:solidFill>
              </a:rPr>
              <a:t>B ∙ AD</a:t>
            </a:r>
            <a:endParaRPr lang="ru-RU" b="1">
              <a:solidFill>
                <a:srgbClr val="FF3300"/>
              </a:solidFill>
            </a:endParaRPr>
          </a:p>
          <a:p>
            <a:pPr algn="ctr"/>
            <a:endParaRPr lang="ru-RU" b="1">
              <a:solidFill>
                <a:srgbClr val="FF3300"/>
              </a:solidFill>
            </a:endParaRPr>
          </a:p>
        </p:txBody>
      </p:sp>
      <p:grpSp>
        <p:nvGrpSpPr>
          <p:cNvPr id="14343" name="Group 5"/>
          <p:cNvGrpSpPr>
            <a:grpSpLocks/>
          </p:cNvGrpSpPr>
          <p:nvPr/>
        </p:nvGrpSpPr>
        <p:grpSpPr bwMode="auto">
          <a:xfrm>
            <a:off x="636588" y="1873250"/>
            <a:ext cx="4770437" cy="2286000"/>
            <a:chOff x="1822" y="984"/>
            <a:chExt cx="1789" cy="836"/>
          </a:xfrm>
        </p:grpSpPr>
        <p:grpSp>
          <p:nvGrpSpPr>
            <p:cNvPr id="14344" name="Group 6"/>
            <p:cNvGrpSpPr>
              <a:grpSpLocks/>
            </p:cNvGrpSpPr>
            <p:nvPr/>
          </p:nvGrpSpPr>
          <p:grpSpPr bwMode="auto">
            <a:xfrm>
              <a:off x="1822" y="984"/>
              <a:ext cx="1789" cy="836"/>
              <a:chOff x="716" y="791"/>
              <a:chExt cx="1789" cy="836"/>
            </a:xfrm>
          </p:grpSpPr>
          <p:sp>
            <p:nvSpPr>
              <p:cNvPr id="14347" name="Rectangle 7"/>
              <p:cNvSpPr>
                <a:spLocks noChangeArrowheads="1"/>
              </p:cNvSpPr>
              <p:nvPr/>
            </p:nvSpPr>
            <p:spPr bwMode="auto">
              <a:xfrm>
                <a:off x="942" y="881"/>
                <a:ext cx="1361" cy="72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48" name="Rectangle 8"/>
              <p:cNvSpPr>
                <a:spLocks noChangeArrowheads="1"/>
              </p:cNvSpPr>
              <p:nvPr/>
            </p:nvSpPr>
            <p:spPr bwMode="auto">
              <a:xfrm>
                <a:off x="950" y="1508"/>
                <a:ext cx="136" cy="9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49" name="Rectangle 9"/>
              <p:cNvSpPr>
                <a:spLocks noChangeArrowheads="1"/>
              </p:cNvSpPr>
              <p:nvPr/>
            </p:nvSpPr>
            <p:spPr bwMode="auto">
              <a:xfrm>
                <a:off x="942" y="881"/>
                <a:ext cx="136" cy="9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50" name="Rectangle 10"/>
              <p:cNvSpPr>
                <a:spLocks noChangeArrowheads="1"/>
              </p:cNvSpPr>
              <p:nvPr/>
            </p:nvSpPr>
            <p:spPr bwMode="auto">
              <a:xfrm>
                <a:off x="2167" y="881"/>
                <a:ext cx="136" cy="9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51" name="Rectangle 11"/>
              <p:cNvSpPr>
                <a:spLocks noChangeArrowheads="1"/>
              </p:cNvSpPr>
              <p:nvPr/>
            </p:nvSpPr>
            <p:spPr bwMode="auto">
              <a:xfrm>
                <a:off x="2167" y="1516"/>
                <a:ext cx="136" cy="9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52" name="Rectangle 12"/>
              <p:cNvSpPr>
                <a:spLocks noChangeArrowheads="1"/>
              </p:cNvSpPr>
              <p:nvPr/>
            </p:nvSpPr>
            <p:spPr bwMode="auto">
              <a:xfrm>
                <a:off x="716" y="1471"/>
                <a:ext cx="195" cy="1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/>
                  <a:t>A</a:t>
                </a:r>
                <a:endParaRPr lang="ru-RU"/>
              </a:p>
            </p:txBody>
          </p:sp>
          <p:sp>
            <p:nvSpPr>
              <p:cNvPr id="14353" name="Rectangle 13"/>
              <p:cNvSpPr>
                <a:spLocks noChangeArrowheads="1"/>
              </p:cNvSpPr>
              <p:nvPr/>
            </p:nvSpPr>
            <p:spPr bwMode="auto">
              <a:xfrm>
                <a:off x="716" y="791"/>
                <a:ext cx="195" cy="1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/>
                  <a:t>В</a:t>
                </a:r>
              </a:p>
            </p:txBody>
          </p:sp>
          <p:sp>
            <p:nvSpPr>
              <p:cNvPr id="14354" name="Rectangle 14"/>
              <p:cNvSpPr>
                <a:spLocks noChangeArrowheads="1"/>
              </p:cNvSpPr>
              <p:nvPr/>
            </p:nvSpPr>
            <p:spPr bwMode="auto">
              <a:xfrm>
                <a:off x="2303" y="791"/>
                <a:ext cx="202" cy="1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/>
                  <a:t>С</a:t>
                </a:r>
              </a:p>
            </p:txBody>
          </p:sp>
          <p:sp>
            <p:nvSpPr>
              <p:cNvPr id="14355" name="Rectangle 15"/>
              <p:cNvSpPr>
                <a:spLocks noChangeArrowheads="1"/>
              </p:cNvSpPr>
              <p:nvPr/>
            </p:nvSpPr>
            <p:spPr bwMode="auto">
              <a:xfrm>
                <a:off x="2303" y="1471"/>
                <a:ext cx="202" cy="1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/>
                  <a:t>D</a:t>
                </a:r>
                <a:endParaRPr lang="ru-RU"/>
              </a:p>
            </p:txBody>
          </p:sp>
        </p:grpSp>
        <p:sp>
          <p:nvSpPr>
            <p:cNvPr id="14345" name="Line 16"/>
            <p:cNvSpPr>
              <a:spLocks noChangeShapeType="1"/>
            </p:cNvSpPr>
            <p:nvPr/>
          </p:nvSpPr>
          <p:spPr bwMode="auto">
            <a:xfrm>
              <a:off x="2042" y="1060"/>
              <a:ext cx="0" cy="736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46" name="Line 17"/>
            <p:cNvSpPr>
              <a:spLocks noChangeShapeType="1"/>
            </p:cNvSpPr>
            <p:nvPr/>
          </p:nvSpPr>
          <p:spPr bwMode="auto">
            <a:xfrm flipV="1">
              <a:off x="2056" y="1790"/>
              <a:ext cx="1354" cy="1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0070C0"/>
                </a:solidFill>
              </a:rPr>
              <a:t>Найдите площадь закрашенной фигуры</a:t>
            </a:r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Brush Script MT" pitchFamily="66" charset="0"/>
              <a:buNone/>
            </a:pP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362200" y="2533650"/>
            <a:ext cx="4419600" cy="25146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110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95700" y="3314700"/>
            <a:ext cx="17526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5366" name="TextBox 5"/>
          <p:cNvSpPr txBox="1">
            <a:spLocks noChangeArrowheads="1"/>
          </p:cNvSpPr>
          <p:nvPr/>
        </p:nvSpPr>
        <p:spPr bwMode="auto">
          <a:xfrm>
            <a:off x="4019550" y="2117725"/>
            <a:ext cx="1104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/>
              <a:t>20 см</a:t>
            </a:r>
          </a:p>
        </p:txBody>
      </p:sp>
      <p:sp>
        <p:nvSpPr>
          <p:cNvPr id="15367" name="TextBox 6"/>
          <p:cNvSpPr txBox="1">
            <a:spLocks noChangeArrowheads="1"/>
          </p:cNvSpPr>
          <p:nvPr/>
        </p:nvSpPr>
        <p:spPr bwMode="auto">
          <a:xfrm>
            <a:off x="6858000" y="3321050"/>
            <a:ext cx="10112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/>
              <a:t>10 см</a:t>
            </a:r>
          </a:p>
        </p:txBody>
      </p:sp>
      <p:sp>
        <p:nvSpPr>
          <p:cNvPr id="15368" name="TextBox 7"/>
          <p:cNvSpPr txBox="1">
            <a:spLocks noChangeArrowheads="1"/>
          </p:cNvSpPr>
          <p:nvPr/>
        </p:nvSpPr>
        <p:spPr bwMode="auto">
          <a:xfrm>
            <a:off x="3695700" y="3714750"/>
            <a:ext cx="723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FF0000"/>
                </a:solidFill>
              </a:rPr>
              <a:t>2 см</a:t>
            </a:r>
          </a:p>
        </p:txBody>
      </p:sp>
      <p:sp>
        <p:nvSpPr>
          <p:cNvPr id="15369" name="TextBox 8"/>
          <p:cNvSpPr txBox="1">
            <a:spLocks noChangeArrowheads="1"/>
          </p:cNvSpPr>
          <p:nvPr/>
        </p:nvSpPr>
        <p:spPr bwMode="auto">
          <a:xfrm>
            <a:off x="4191000" y="3314700"/>
            <a:ext cx="933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FF0000"/>
                </a:solidFill>
              </a:rPr>
              <a:t>5 см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242</TotalTime>
  <Words>515</Words>
  <Application>Microsoft Office PowerPoint</Application>
  <PresentationFormat>Экран (4:3)</PresentationFormat>
  <Paragraphs>111</Paragraphs>
  <Slides>19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31" baseType="lpstr">
      <vt:lpstr>Arial</vt:lpstr>
      <vt:lpstr>Constantia</vt:lpstr>
      <vt:lpstr>Brush Script MT</vt:lpstr>
      <vt:lpstr>Calibri</vt:lpstr>
      <vt:lpstr>Franklin Gothic Book</vt:lpstr>
      <vt:lpstr>Rage Italic</vt:lpstr>
      <vt:lpstr>Script MT Bold</vt:lpstr>
      <vt:lpstr>Wingdings</vt:lpstr>
      <vt:lpstr>Tahoma</vt:lpstr>
      <vt:lpstr>Simplified Arabic Fixed</vt:lpstr>
      <vt:lpstr>Comic Sans MS</vt:lpstr>
      <vt:lpstr>Кнопка</vt:lpstr>
      <vt:lpstr>Презентация PowerPoint</vt:lpstr>
      <vt:lpstr>Урок- проект «Делаем ремонт» </vt:lpstr>
      <vt:lpstr>     «Учимся не для школы, а для жизни». </vt:lpstr>
      <vt:lpstr>Формулы площадей: параллелограмм</vt:lpstr>
      <vt:lpstr>Формулы площадей: ромб</vt:lpstr>
      <vt:lpstr>Формулы площадей: квадрат</vt:lpstr>
      <vt:lpstr>Формулы площадей: трапеция</vt:lpstr>
      <vt:lpstr>Формулы площадей: прямоугольник</vt:lpstr>
      <vt:lpstr>Найдите площадь закрашенной фигуры</vt:lpstr>
      <vt:lpstr>Найдите площадь треугольника</vt:lpstr>
      <vt:lpstr>Проект № 1</vt:lpstr>
      <vt:lpstr>Презентация PowerPoint</vt:lpstr>
      <vt:lpstr>Проект № 2</vt:lpstr>
      <vt:lpstr>Презентация PowerPoint</vt:lpstr>
      <vt:lpstr>Презентация PowerPoint</vt:lpstr>
      <vt:lpstr>Проект № 1</vt:lpstr>
      <vt:lpstr>Проект № 2</vt:lpstr>
      <vt:lpstr>Итог урока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User</cp:lastModifiedBy>
  <cp:revision>23</cp:revision>
  <cp:lastPrinted>1601-01-01T00:00:00Z</cp:lastPrinted>
  <dcterms:created xsi:type="dcterms:W3CDTF">1601-01-01T00:00:00Z</dcterms:created>
  <dcterms:modified xsi:type="dcterms:W3CDTF">2014-02-28T12:16:19Z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