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doc" ContentType="application/msword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legacyDocTextInfo.bin" ContentType="application/vnd.ms-office.legacyDocTextInf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37"/>
  </p:notesMasterIdLst>
  <p:sldIdLst>
    <p:sldId id="306" r:id="rId3"/>
    <p:sldId id="307" r:id="rId4"/>
    <p:sldId id="256" r:id="rId5"/>
    <p:sldId id="305" r:id="rId6"/>
    <p:sldId id="263" r:id="rId7"/>
    <p:sldId id="260" r:id="rId8"/>
    <p:sldId id="261" r:id="rId9"/>
    <p:sldId id="303" r:id="rId10"/>
    <p:sldId id="264" r:id="rId11"/>
    <p:sldId id="281" r:id="rId12"/>
    <p:sldId id="271" r:id="rId13"/>
    <p:sldId id="282" r:id="rId14"/>
    <p:sldId id="284" r:id="rId15"/>
    <p:sldId id="294" r:id="rId16"/>
    <p:sldId id="276" r:id="rId17"/>
    <p:sldId id="296" r:id="rId18"/>
    <p:sldId id="289" r:id="rId19"/>
    <p:sldId id="278" r:id="rId20"/>
    <p:sldId id="304" r:id="rId21"/>
    <p:sldId id="295" r:id="rId22"/>
    <p:sldId id="286" r:id="rId23"/>
    <p:sldId id="259" r:id="rId24"/>
    <p:sldId id="275" r:id="rId25"/>
    <p:sldId id="300" r:id="rId26"/>
    <p:sldId id="274" r:id="rId27"/>
    <p:sldId id="302" r:id="rId28"/>
    <p:sldId id="280" r:id="rId29"/>
    <p:sldId id="266" r:id="rId30"/>
    <p:sldId id="297" r:id="rId31"/>
    <p:sldId id="283" r:id="rId32"/>
    <p:sldId id="262" r:id="rId33"/>
    <p:sldId id="268" r:id="rId34"/>
    <p:sldId id="267" r:id="rId35"/>
    <p:sldId id="308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3369" autoAdjust="0"/>
  </p:normalViewPr>
  <p:slideViewPr>
    <p:cSldViewPr>
      <p:cViewPr varScale="1">
        <p:scale>
          <a:sx n="53" d="100"/>
          <a:sy n="53" d="100"/>
        </p:scale>
        <p:origin x="-9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06/relationships/legacyDocTextInfo" Target="legacyDocTextInfo.bin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39FF-5C3A-46AE-998C-E03F7E701156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86030-0748-4989-9C57-A57A77990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A6E80A-9D52-4942-A4E8-60583C694578}" type="slidenum">
              <a:rPr lang="ru-RU" smtClean="0">
                <a:latin typeface="Arial" pitchFamily="34" charset="0"/>
              </a:rPr>
              <a:pPr/>
              <a:t>8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</a:rPr>
              <a:t>ищут ответ в тексте учебника.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E97B7-5919-45B2-B263-592C97368665}" type="slidenum">
              <a:rPr lang="ru-RU" smtClean="0">
                <a:latin typeface="Arial" pitchFamily="34" charset="0"/>
              </a:rPr>
              <a:pPr/>
              <a:t>14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</a:rPr>
              <a:t>учитель рассказывает о причине скорости ветра.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C305BD-1D2A-46A3-A098-D315EF648412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особое внимание уделяется ветрам нашего края, на примере новороссийской боре.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75A10D-FAE8-47DD-8538-1C22F9E8F530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использования паруса  позволило мореплавателям уходить далеко в океан.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226B16-E743-485B-896F-CD4E58159B35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учитель спомощью слайда рассказывает, а ученики добавляют о использовании ветра.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86030-0748-4989-9C57-A57A779906B2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0D454-CB09-4088-B621-7B5B5AF0F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/>
    <p:sndAc>
      <p:stSnd>
        <p:snd r:embed="rId1" name="wind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Relationship Id="rId6" Type="http://schemas.openxmlformats.org/officeDocument/2006/relationships/image" Target="http://upload.wikimedia.org/wikipedia/commons/thumb/a/ac/VeletaMasGrandeMundoQueFunciona.jpg/120px-VeletaMasGrandeMundoQueFunciona.jpg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1.jpeg"/><Relationship Id="rId4" Type="http://schemas.openxmlformats.org/officeDocument/2006/relationships/oleObject" Target="../embeddings/_________Microsoft_Office_Word_97_-_20031.doc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http://festival.1september.ru/articles/502241/img10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gif"/><Relationship Id="rId4" Type="http://schemas.openxmlformats.org/officeDocument/2006/relationships/image" Target="../media/image4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gif"/><Relationship Id="rId5" Type="http://schemas.openxmlformats.org/officeDocument/2006/relationships/image" Target="../media/image54.gif"/><Relationship Id="rId4" Type="http://schemas.openxmlformats.org/officeDocument/2006/relationships/image" Target="../media/image5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gif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1.Какую оболочку вы сейчас изучаете?        </a:t>
            </a:r>
          </a:p>
          <a:p>
            <a:r>
              <a:rPr lang="ru-RU" sz="2800" b="1" dirty="0" smtClean="0"/>
              <a:t>2. </a:t>
            </a:r>
            <a:r>
              <a:rPr lang="ru-RU" sz="2800" dirty="0" smtClean="0"/>
              <a:t>Что такое атмосфера?                                   </a:t>
            </a:r>
          </a:p>
          <a:p>
            <a:r>
              <a:rPr lang="ru-RU" sz="2800" b="1" dirty="0" smtClean="0"/>
              <a:t>3.</a:t>
            </a:r>
            <a:r>
              <a:rPr lang="ru-RU" sz="2800" dirty="0" smtClean="0"/>
              <a:t>От чего зависит температура воздуха?    </a:t>
            </a:r>
          </a:p>
          <a:p>
            <a:r>
              <a:rPr lang="ru-RU" sz="2800" dirty="0" smtClean="0"/>
              <a:t>4.Что такое атмосферное давление?</a:t>
            </a:r>
          </a:p>
          <a:p>
            <a:r>
              <a:rPr lang="ru-RU" sz="2800" dirty="0" smtClean="0"/>
              <a:t>5. Какое атмосферное давление считается нормальным?  </a:t>
            </a:r>
          </a:p>
          <a:p>
            <a:r>
              <a:rPr lang="ru-RU" sz="2800" dirty="0" smtClean="0"/>
              <a:t>6.Как изменяется атмосферное давление с высотой?  </a:t>
            </a:r>
          </a:p>
          <a:p>
            <a:r>
              <a:rPr lang="ru-RU" sz="2800" dirty="0" smtClean="0"/>
              <a:t>7. Каким прибором измеряют атмосферное давление?  </a:t>
            </a:r>
          </a:p>
          <a:p>
            <a:r>
              <a:rPr lang="ru-RU" sz="2800" dirty="0" smtClean="0"/>
              <a:t>8.Какой воздух более лёгкий: тёплый или холодный</a:t>
            </a:r>
            <a:r>
              <a:rPr lang="ru-RU" sz="2800" b="1" dirty="0" smtClean="0"/>
              <a:t>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0" y="6276975"/>
            <a:ext cx="2376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Times New Roman" charset="0"/>
              </a:rPr>
              <a:t>Шаровой анемометр Робинсона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79388" y="476250"/>
            <a:ext cx="3671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latin typeface="Brush Script MT" pitchFamily="66" charset="0"/>
              </a:rPr>
              <a:t>Флюгеры</a:t>
            </a:r>
          </a:p>
        </p:txBody>
      </p:sp>
      <p:pic>
        <p:nvPicPr>
          <p:cNvPr id="28676" name="Picture 15" descr="C:\Documents and Settings\Пользователь\Мои документы\Мои рисунки\РРАП.jpg"/>
          <p:cNvPicPr>
            <a:picLocks noChangeAspect="1" noChangeArrowheads="1"/>
          </p:cNvPicPr>
          <p:nvPr/>
        </p:nvPicPr>
        <p:blipFill>
          <a:blip r:embed="rId2" cstate="print"/>
          <a:srcRect l="3226" t="5870" b="1237"/>
          <a:stretch>
            <a:fillRect/>
          </a:stretch>
        </p:blipFill>
        <p:spPr bwMode="auto">
          <a:xfrm>
            <a:off x="6948488" y="115888"/>
            <a:ext cx="176847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2" descr="anem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997200"/>
            <a:ext cx="19939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3" descr="anem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068638"/>
            <a:ext cx="16859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14" descr="anem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3068638"/>
            <a:ext cx="18732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8" descr="t_S_SOLNC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548680"/>
            <a:ext cx="1954212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9" descr="x4"/>
          <p:cNvPicPr>
            <a:picLocks noChangeAspect="1" noChangeArrowheads="1"/>
          </p:cNvPicPr>
          <p:nvPr/>
        </p:nvPicPr>
        <p:blipFill>
          <a:blip r:embed="rId7" cstate="print"/>
          <a:srcRect t="7143" b="13651"/>
          <a:stretch>
            <a:fillRect/>
          </a:stretch>
        </p:blipFill>
        <p:spPr bwMode="auto">
          <a:xfrm>
            <a:off x="6372200" y="2348880"/>
            <a:ext cx="2485256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179388" y="2276475"/>
            <a:ext cx="417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latin typeface="Brush Script MT" pitchFamily="66" charset="0"/>
              </a:rPr>
              <a:t>Анемометры</a:t>
            </a:r>
          </a:p>
        </p:txBody>
      </p:sp>
      <p:sp>
        <p:nvSpPr>
          <p:cNvPr id="28684" name="Rectangle 21"/>
          <p:cNvSpPr>
            <a:spLocks noChangeArrowheads="1"/>
          </p:cNvSpPr>
          <p:nvPr/>
        </p:nvSpPr>
        <p:spPr bwMode="auto">
          <a:xfrm>
            <a:off x="4284663" y="6308725"/>
            <a:ext cx="2006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 b="1">
                <a:latin typeface="Times New Roman" charset="0"/>
              </a:rPr>
              <a:t>Анемометр</a:t>
            </a:r>
            <a:r>
              <a:rPr lang="ru-RU" sz="1600" b="1"/>
              <a:t> </a:t>
            </a:r>
            <a:r>
              <a:rPr lang="ru-RU" sz="1600" b="1">
                <a:latin typeface="Times New Roman" charset="0"/>
              </a:rPr>
              <a:t>Вильда </a:t>
            </a:r>
          </a:p>
        </p:txBody>
      </p:sp>
      <p:sp>
        <p:nvSpPr>
          <p:cNvPr id="28685" name="Rectangle 22"/>
          <p:cNvSpPr>
            <a:spLocks noChangeArrowheads="1"/>
          </p:cNvSpPr>
          <p:nvPr/>
        </p:nvSpPr>
        <p:spPr bwMode="auto">
          <a:xfrm>
            <a:off x="2339975" y="6308725"/>
            <a:ext cx="159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 b="1">
                <a:latin typeface="Times New Roman" charset="0"/>
              </a:rPr>
              <a:t>Прибор Линда</a:t>
            </a:r>
            <a:r>
              <a:rPr lang="ru-RU"/>
              <a:t> </a:t>
            </a:r>
          </a:p>
        </p:txBody>
      </p:sp>
      <p:pic>
        <p:nvPicPr>
          <p:cNvPr id="28680" name="Picture 16" descr="p_S_PARUSNIK_MAI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48680"/>
            <a:ext cx="185737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02px-Weather_vane_in_J%C5%ABrma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 rot="10800000" flipV="1">
            <a:off x="0" y="39000"/>
            <a:ext cx="4355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Старинный флюгер в виде пистолета в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Юрмале Латвия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 descr="120px-Ukraine-Uzhhorod-Streets-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4644008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572000" y="143535"/>
            <a:ext cx="457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Декоративный флюгер в виде кошки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Украине.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 descr="150px-%D0%9B%D0%B0%D0%B7%D0%B4%D0%B8%D0%BD%D0%B0%D0%B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4499992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 rot="10800000" flipV="1">
            <a:off x="0" y="3358443"/>
            <a:ext cx="47160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11-метровый флюгер в 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Вильнюсе.</a:t>
            </a:r>
            <a:endParaRPr kumimoji="0" lang="ru-RU" sz="1800" b="0" i="0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8" name="Picture 8" descr="http://upload.wikimedia.org/wikipedia/commons/thumb/a/ac/VeletaMasGrandeMundoQueFunciona.jpg/120px-VeletaMasGrandeMundoQueFunciona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4499992" y="3356992"/>
            <a:ext cx="4644008" cy="350100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 rot="10800000" flipV="1">
            <a:off x="4427984" y="3097715"/>
            <a:ext cx="471601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Декоративный флюгер, занесённый в книгу рекордов Гиннеса как самый большой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(Херес-де-ла-Фронтера)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835342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endParaRPr lang="ru-RU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 Black"/>
            </a:endParaRPr>
          </a:p>
        </p:txBody>
      </p:sp>
      <p:sp>
        <p:nvSpPr>
          <p:cNvPr id="29699" name="Заголовок 3"/>
          <p:cNvSpPr>
            <a:spLocks noGrp="1"/>
          </p:cNvSpPr>
          <p:nvPr>
            <p:ph type="title"/>
          </p:nvPr>
        </p:nvSpPr>
        <p:spPr>
          <a:xfrm>
            <a:off x="1835696" y="404813"/>
            <a:ext cx="7308304" cy="93595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                      ШКАЛА БОФОРТА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932040" y="1268760"/>
            <a:ext cx="4211960" cy="5055840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/>
              <a:t>0 - штиль (безветрие)</a:t>
            </a:r>
          </a:p>
          <a:p>
            <a:pPr lvl="0">
              <a:buNone/>
            </a:pPr>
            <a:r>
              <a:rPr lang="ru-RU" b="1" dirty="0" smtClean="0"/>
              <a:t>1 - легкое дуновение ветра</a:t>
            </a:r>
          </a:p>
          <a:p>
            <a:pPr lvl="0">
              <a:buNone/>
            </a:pPr>
            <a:r>
              <a:rPr lang="ru-RU" b="1" dirty="0" smtClean="0"/>
              <a:t>2 - легкий ветер</a:t>
            </a:r>
          </a:p>
          <a:p>
            <a:pPr lvl="0">
              <a:buNone/>
            </a:pPr>
            <a:r>
              <a:rPr lang="ru-RU" b="1" dirty="0" smtClean="0"/>
              <a:t>3 - слабый ветер</a:t>
            </a:r>
          </a:p>
          <a:p>
            <a:pPr lvl="0">
              <a:buNone/>
            </a:pPr>
            <a:r>
              <a:rPr lang="ru-RU" b="1" dirty="0" smtClean="0"/>
              <a:t>4 - умеренный ветер</a:t>
            </a:r>
          </a:p>
          <a:p>
            <a:pPr lvl="0">
              <a:buNone/>
            </a:pPr>
            <a:r>
              <a:rPr lang="ru-RU" b="1" dirty="0" smtClean="0"/>
              <a:t>5 - сырой ветер</a:t>
            </a:r>
          </a:p>
          <a:p>
            <a:pPr lvl="0">
              <a:buNone/>
            </a:pPr>
            <a:r>
              <a:rPr lang="ru-RU" b="1" dirty="0" smtClean="0"/>
              <a:t>6 - сильный ветер</a:t>
            </a:r>
          </a:p>
          <a:p>
            <a:pPr lvl="0">
              <a:buNone/>
            </a:pPr>
            <a:r>
              <a:rPr lang="ru-RU" b="1" dirty="0" smtClean="0"/>
              <a:t>7 - почти штормовой ветер</a:t>
            </a:r>
          </a:p>
          <a:p>
            <a:pPr lvl="0">
              <a:buNone/>
            </a:pPr>
            <a:r>
              <a:rPr lang="ru-RU" b="1" dirty="0" smtClean="0"/>
              <a:t>8 - шторм</a:t>
            </a:r>
          </a:p>
          <a:p>
            <a:pPr lvl="0">
              <a:buNone/>
            </a:pPr>
            <a:r>
              <a:rPr lang="ru-RU" b="1" dirty="0" smtClean="0"/>
              <a:t>9 - сильный шторм</a:t>
            </a:r>
          </a:p>
          <a:p>
            <a:pPr lvl="0">
              <a:buNone/>
            </a:pPr>
            <a:r>
              <a:rPr lang="ru-RU" b="1" dirty="0" smtClean="0"/>
              <a:t>10 - буря</a:t>
            </a:r>
          </a:p>
          <a:p>
            <a:pPr lvl="0">
              <a:buNone/>
            </a:pPr>
            <a:r>
              <a:rPr lang="ru-RU" b="1" dirty="0" smtClean="0"/>
              <a:t>11 - сильная буря</a:t>
            </a:r>
          </a:p>
          <a:p>
            <a:pPr lvl="0">
              <a:buNone/>
            </a:pPr>
            <a:r>
              <a:rPr lang="ru-RU" b="1" dirty="0" smtClean="0"/>
              <a:t>12 - ураган</a:t>
            </a:r>
            <a:endParaRPr lang="ru-RU" b="1" dirty="0"/>
          </a:p>
        </p:txBody>
      </p:sp>
      <p:pic>
        <p:nvPicPr>
          <p:cNvPr id="6" name="Picture 4" descr="Вет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4427984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92697"/>
            <a:ext cx="8820472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Ураганы классифицируются по пяти категориям, которые отличаются по силе ветра и возможности потенциальных разрушений. </a:t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         </a:t>
            </a:r>
            <a:r>
              <a:rPr lang="ru-RU" b="1" u="sng" dirty="0" smtClean="0"/>
              <a:t>Классификация ураганов</a:t>
            </a:r>
            <a:endParaRPr lang="ru-RU" b="1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1 категория (ветер 119-153 км/час)</a:t>
            </a:r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2 категория (ветер 154-177 км/час)</a:t>
            </a:r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3 категория (ветер 178-209 км/час)</a:t>
            </a:r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4 категория (ветер 210-249 км/час)</a:t>
            </a:r>
          </a:p>
          <a:p>
            <a:pPr lvl="0"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5 категория (ветер св. 250 км/час)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 rot="10800000" flipV="1">
            <a:off x="0" y="3933825"/>
            <a:ext cx="5113338" cy="1428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0" smtClean="0">
                <a:solidFill>
                  <a:srgbClr val="00FFFF"/>
                </a:solidFill>
              </a:rPr>
              <a:t>УРАГАН – сильный ветер.</a:t>
            </a:r>
          </a:p>
        </p:txBody>
      </p:sp>
      <p:pic>
        <p:nvPicPr>
          <p:cNvPr id="78853" name="Picture 5" descr="1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5004048" cy="3573016"/>
          </a:xfrm>
          <a:noFill/>
        </p:spPr>
      </p:pic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484438" y="2850308"/>
            <a:ext cx="2951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3600" dirty="0">
                <a:solidFill>
                  <a:srgbClr val="FF0000"/>
                </a:solidFill>
              </a:rPr>
              <a:t>ураган</a:t>
            </a:r>
          </a:p>
        </p:txBody>
      </p:sp>
      <p:pic>
        <p:nvPicPr>
          <p:cNvPr id="5" name="Picture 2" descr="D:\ветер-рисунки\Новая папка (3)\d845a78de76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0"/>
            <a:ext cx="421196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ветер-рисунки\5ff28cfae65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73016"/>
            <a:ext cx="493204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ветер-рисунки\1399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3501008"/>
            <a:ext cx="421196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36713"/>
            <a:ext cx="9144000" cy="9361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ТАЙФУН –ветер у восточных берегов Евразии.</a:t>
            </a:r>
            <a:endParaRPr lang="ru-RU" dirty="0"/>
          </a:p>
        </p:txBody>
      </p:sp>
      <p:pic>
        <p:nvPicPr>
          <p:cNvPr id="4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268760"/>
            <a:ext cx="4151437" cy="5589240"/>
          </a:xfrm>
          <a:prstGeom prst="rect">
            <a:avLst/>
          </a:prstGeom>
          <a:noFill/>
        </p:spPr>
      </p:pic>
      <p:pic>
        <p:nvPicPr>
          <p:cNvPr id="5" name="Picture 4" descr="stor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139952" y="1268760"/>
            <a:ext cx="5004048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D:\ветер\ve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500404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пустын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4048" y="1196752"/>
            <a:ext cx="4139952" cy="5661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476672"/>
            <a:ext cx="1656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/>
              <a:t>САМУМ</a:t>
            </a:r>
            <a:endParaRPr lang="ru-RU" sz="2400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ветер-рисунки\Новая папка (3)\54fed72babadda5eeb169891d1fb6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908720"/>
            <a:ext cx="3096344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74" name="Object 3"/>
          <p:cNvGraphicFramePr>
            <a:graphicFrameLocks noChangeAspect="1"/>
          </p:cNvGraphicFramePr>
          <p:nvPr/>
        </p:nvGraphicFramePr>
        <p:xfrm>
          <a:off x="0" y="908720"/>
          <a:ext cx="3419872" cy="5949280"/>
        </p:xfrm>
        <a:graphic>
          <a:graphicData uri="http://schemas.openxmlformats.org/presentationml/2006/ole">
            <p:oleObj spid="_x0000_s54274" name="Документ" r:id="rId4" imgW="3905144" imgH="5714845" progId="Word.Document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54868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ТОРНАДО – ураганный ветер Северной Америки.</a:t>
            </a:r>
            <a:endParaRPr lang="ru-RU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156176" y="908720"/>
            <a:ext cx="2987824" cy="59492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971600" y="1"/>
            <a:ext cx="7200800" cy="76470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                    БОРА – холодный  ветер .</a:t>
            </a:r>
          </a:p>
        </p:txBody>
      </p:sp>
      <p:pic>
        <p:nvPicPr>
          <p:cNvPr id="424964" name="Picture 4" descr="бо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309634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4965" name="Picture 5" descr="бора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356992"/>
            <a:ext cx="252028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4966" name="Picture 6" descr="бора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356992"/>
            <a:ext cx="288032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4967" name="Text Box 7"/>
          <p:cNvSpPr txBox="1">
            <a:spLocks noChangeArrowheads="1"/>
          </p:cNvSpPr>
          <p:nvPr/>
        </p:nvSpPr>
        <p:spPr bwMode="auto">
          <a:xfrm>
            <a:off x="179512" y="6309320"/>
            <a:ext cx="4392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latin typeface="Bookman Old Style" pitchFamily="18" charset="0"/>
              </a:rPr>
              <a:t>обледенение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24968" name="Text Box 8"/>
          <p:cNvSpPr txBox="1">
            <a:spLocks noChangeArrowheads="1"/>
          </p:cNvSpPr>
          <p:nvPr/>
        </p:nvSpPr>
        <p:spPr bwMode="auto">
          <a:xfrm>
            <a:off x="4932040" y="1775718"/>
            <a:ext cx="40324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г.Новороссийск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" name="Picture 2" descr="http://festival.1september.ru/articles/502241/img10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51520" y="831345"/>
            <a:ext cx="4320479" cy="2381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4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4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4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249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24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4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24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24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4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4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4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24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2" grpId="0"/>
      <p:bldP spid="4249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Пользователь\Documents\картинки\Дудинка\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«Черная пурга»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АТМОСФЕРА.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ВОЗДУШНАЯ ОБОЛОЧКА.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 НАГРЕВАНИЯ ЗЕМНОЙ ПОВЕРХНОСТИ.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СИЛА,С КОТОРОЙ ВОЗДУХ ДАВИТ НА ЗЕМЛЮ</a:t>
            </a:r>
          </a:p>
          <a:p>
            <a:pPr marL="514350" indent="-514350">
              <a:buAutoNum type="arabicPeriod"/>
            </a:pPr>
            <a:r>
              <a:rPr lang="ru-RU" dirty="0" smtClean="0"/>
              <a:t>760 </a:t>
            </a:r>
            <a:r>
              <a:rPr lang="ru-RU" dirty="0" err="1" smtClean="0"/>
              <a:t>мм.рт.ст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ПОВЫШАЕТСЯ на 10,5 м на 1 </a:t>
            </a:r>
            <a:r>
              <a:rPr lang="ru-RU" dirty="0" err="1" smtClean="0"/>
              <a:t>мм.рт.ст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dirty="0" smtClean="0"/>
              <a:t>БАРОМЕТР.</a:t>
            </a:r>
          </a:p>
          <a:p>
            <a:pPr marL="514350" indent="-514350">
              <a:buAutoNum type="arabicPeriod"/>
            </a:pPr>
            <a:r>
              <a:rPr lang="ru-RU" dirty="0" smtClean="0"/>
              <a:t>ТЕПЛЫЙ.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2233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0" y="1173163"/>
            <a:ext cx="7667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Arial" pitchFamily="34" charset="0"/>
              </a:rPr>
              <a:t>                      ШТИЛЬ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6725" y="620712"/>
            <a:ext cx="8677275" cy="5904631"/>
          </a:xfrm>
        </p:spPr>
        <p:txBody>
          <a:bodyPr>
            <a:normAutofit fontScale="77500" lnSpcReduction="20000"/>
          </a:bodyPr>
          <a:lstStyle/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</a:t>
            </a:r>
            <a:r>
              <a:rPr lang="ru-RU" sz="3600" u="sng" dirty="0" smtClean="0"/>
              <a:t>А знаете ли вы?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В разных местах жители давали свои названия местным ветрам: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«женатый» </a:t>
            </a:r>
            <a:r>
              <a:rPr lang="ru-RU" sz="3600" dirty="0" smtClean="0"/>
              <a:t>- на оз.Селигер (стихает на ночь); 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«мужичий»-</a:t>
            </a:r>
            <a:r>
              <a:rPr lang="ru-RU" sz="3600" dirty="0" smtClean="0"/>
              <a:t>северный ветер на Дону;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«бабий ветер» </a:t>
            </a:r>
            <a:r>
              <a:rPr lang="ru-RU" sz="3600" dirty="0" smtClean="0"/>
              <a:t>- слабый камчатский ветер </a:t>
            </a:r>
            <a:r>
              <a:rPr lang="ru-RU" sz="2300" dirty="0" smtClean="0"/>
              <a:t>(сопровождается ясной и тихой погодой, благоприятный для сушки белья);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«гнилой ветер» </a:t>
            </a:r>
            <a:r>
              <a:rPr lang="ru-RU" sz="3600" dirty="0" smtClean="0"/>
              <a:t>- в </a:t>
            </a:r>
            <a:r>
              <a:rPr lang="ru-RU" sz="3600" dirty="0" err="1" smtClean="0"/>
              <a:t>юго</a:t>
            </a:r>
            <a:r>
              <a:rPr lang="ru-RU" sz="3600" dirty="0" smtClean="0"/>
              <a:t> – западной части р.Волги (часто приносит плохую погоду);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«плакун»- </a:t>
            </a:r>
            <a:r>
              <a:rPr lang="ru-RU" sz="3600" dirty="0" smtClean="0"/>
              <a:t>западный ветер в Архангельском поморье (часто сопровождается дождем);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u="sng" dirty="0" smtClean="0">
                <a:solidFill>
                  <a:srgbClr val="FF0000"/>
                </a:solidFill>
              </a:rPr>
              <a:t>«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фен» </a:t>
            </a:r>
            <a:r>
              <a:rPr lang="ru-RU" sz="3600" dirty="0" smtClean="0"/>
              <a:t>- районы распространения: горные системы, особенно Альпы, Памир, Кавказ;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«самум» </a:t>
            </a:r>
            <a:r>
              <a:rPr lang="ru-RU" sz="3600" dirty="0" smtClean="0"/>
              <a:t>– властелин пустынь, несущий песок;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«бора» </a:t>
            </a:r>
            <a:r>
              <a:rPr lang="ru-RU" sz="3600" dirty="0" smtClean="0"/>
              <a:t>-холодный горный ветер; </a:t>
            </a:r>
          </a:p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3600" b="1" i="1" u="sng" dirty="0" smtClean="0">
                <a:solidFill>
                  <a:srgbClr val="FF0000"/>
                </a:solidFill>
              </a:rPr>
              <a:t>«баргузин, </a:t>
            </a:r>
            <a:r>
              <a:rPr lang="ru-RU" sz="3600" b="1" i="1" u="sng" dirty="0" err="1" smtClean="0">
                <a:solidFill>
                  <a:srgbClr val="FF0000"/>
                </a:solidFill>
              </a:rPr>
              <a:t>сарма</a:t>
            </a:r>
            <a:r>
              <a:rPr lang="ru-RU" sz="3600" b="1" i="1" u="sng" dirty="0" smtClean="0">
                <a:solidFill>
                  <a:srgbClr val="FF0000"/>
                </a:solidFill>
              </a:rPr>
              <a:t>, </a:t>
            </a:r>
            <a:r>
              <a:rPr lang="ru-RU" sz="3600" b="1" i="1" u="sng" dirty="0" err="1" smtClean="0">
                <a:solidFill>
                  <a:srgbClr val="FF0000"/>
                </a:solidFill>
              </a:rPr>
              <a:t>култук</a:t>
            </a:r>
            <a:r>
              <a:rPr lang="ru-RU" sz="3600" b="1" i="1" u="sng" dirty="0" smtClean="0">
                <a:solidFill>
                  <a:srgbClr val="FF0000"/>
                </a:solidFill>
              </a:rPr>
              <a:t>» </a:t>
            </a:r>
            <a:r>
              <a:rPr lang="ru-RU" sz="3600" dirty="0" smtClean="0"/>
              <a:t>– ветры Байкала</a:t>
            </a:r>
            <a:r>
              <a:rPr lang="ru-RU" sz="30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БРИЗ.</a:t>
            </a:r>
            <a:endParaRPr lang="ru-RU" dirty="0"/>
          </a:p>
        </p:txBody>
      </p:sp>
      <p:pic>
        <p:nvPicPr>
          <p:cNvPr id="4" name="Picture 4" descr="бриз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7"/>
            <a:ext cx="7992887" cy="491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087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ДНЕВНОЙ БРИЗ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152400"/>
            <a:ext cx="7056784" cy="71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 eaLnBrk="1" hangingPunct="1"/>
            <a:r>
              <a:rPr lang="ru-RU" sz="3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Образование дневного бриза</a:t>
            </a:r>
            <a:r>
              <a:rPr lang="ru-RU" sz="3500" dirty="0" smtClean="0"/>
              <a:t>.</a:t>
            </a:r>
          </a:p>
        </p:txBody>
      </p:sp>
      <p:pic>
        <p:nvPicPr>
          <p:cNvPr id="9219" name="Picture 5" descr="мо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371600" y="4876800"/>
            <a:ext cx="9144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742</a:t>
            </a:r>
          </a:p>
          <a:p>
            <a:pPr algn="ctr"/>
            <a:r>
              <a:rPr lang="ru-RU" sz="2800" b="1"/>
              <a:t> мм</a:t>
            </a:r>
            <a:r>
              <a:rPr lang="ru-RU" sz="2800"/>
              <a:t>.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638800" y="5029200"/>
            <a:ext cx="9144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745</a:t>
            </a:r>
          </a:p>
          <a:p>
            <a:pPr algn="ctr"/>
            <a:r>
              <a:rPr lang="ru-RU" sz="2800" b="1"/>
              <a:t> мм.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2971800" y="1219200"/>
            <a:ext cx="3352800" cy="485775"/>
          </a:xfrm>
          <a:prstGeom prst="rightArrow">
            <a:avLst>
              <a:gd name="adj1" fmla="val 50000"/>
              <a:gd name="adj2" fmla="val 172549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2819400" y="4267200"/>
            <a:ext cx="3505200" cy="485775"/>
          </a:xfrm>
          <a:prstGeom prst="leftArrow">
            <a:avLst>
              <a:gd name="adj1" fmla="val 50000"/>
              <a:gd name="adj2" fmla="val 18039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1600200" y="1981200"/>
            <a:ext cx="485775" cy="2514600"/>
          </a:xfrm>
          <a:prstGeom prst="upArrow">
            <a:avLst>
              <a:gd name="adj1" fmla="val 50000"/>
              <a:gd name="adj2" fmla="val 1294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7086600" y="1981200"/>
            <a:ext cx="485775" cy="2514600"/>
          </a:xfrm>
          <a:prstGeom prst="downArrow">
            <a:avLst>
              <a:gd name="adj1" fmla="val 50000"/>
              <a:gd name="adj2" fmla="val 12941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2514600" y="4876800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+ 25</a:t>
            </a:r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6934200" y="5029200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+ 23</a:t>
            </a: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3810000" y="3733800"/>
            <a:ext cx="2590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Дневной бриз</a:t>
            </a: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381000" y="3352800"/>
            <a:ext cx="838200" cy="914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Line 26"/>
          <p:cNvSpPr>
            <a:spLocks noChangeShapeType="1"/>
          </p:cNvSpPr>
          <p:nvPr/>
        </p:nvSpPr>
        <p:spPr bwMode="auto">
          <a:xfrm>
            <a:off x="381000" y="419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27"/>
          <p:cNvSpPr>
            <a:spLocks noChangeShapeType="1"/>
          </p:cNvSpPr>
          <p:nvPr/>
        </p:nvSpPr>
        <p:spPr bwMode="auto">
          <a:xfrm flipV="1">
            <a:off x="1219200" y="4419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1219200" y="4267200"/>
            <a:ext cx="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" name="Picture 19" descr="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00199" cy="191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4" grpId="0" animBg="1"/>
      <p:bldP spid="7176" grpId="0" animBg="1"/>
      <p:bldP spid="7185" grpId="0" animBg="1"/>
      <p:bldP spid="7186" grpId="0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  <p:bldP spid="719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НОЧНОЙ БРИЗ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228600"/>
            <a:ext cx="7416824" cy="8683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/>
              <a:t>Образование ночного бриза</a:t>
            </a:r>
          </a:p>
        </p:txBody>
      </p:sp>
      <p:pic>
        <p:nvPicPr>
          <p:cNvPr id="10243" name="Picture 5" descr="лу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7772400" y="1905000"/>
            <a:ext cx="485775" cy="2514600"/>
          </a:xfrm>
          <a:prstGeom prst="upArrow">
            <a:avLst>
              <a:gd name="adj1" fmla="val 50000"/>
              <a:gd name="adj2" fmla="val 1294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1981200" y="2057400"/>
            <a:ext cx="485775" cy="2514600"/>
          </a:xfrm>
          <a:prstGeom prst="downArrow">
            <a:avLst>
              <a:gd name="adj1" fmla="val 50000"/>
              <a:gd name="adj2" fmla="val 129412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048000" y="4343400"/>
            <a:ext cx="3352800" cy="485775"/>
          </a:xfrm>
          <a:prstGeom prst="rightArrow">
            <a:avLst>
              <a:gd name="adj1" fmla="val 50000"/>
              <a:gd name="adj2" fmla="val 172549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2667000" y="1905000"/>
            <a:ext cx="3505200" cy="485775"/>
          </a:xfrm>
          <a:prstGeom prst="leftArrow">
            <a:avLst>
              <a:gd name="adj1" fmla="val 50000"/>
              <a:gd name="adj2" fmla="val 180392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352800" y="37338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bg1"/>
                </a:solidFill>
              </a:rPr>
              <a:t>Ночной бриз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685800" y="3429000"/>
            <a:ext cx="914400" cy="914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324600" y="4800600"/>
            <a:ext cx="9144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742</a:t>
            </a:r>
          </a:p>
          <a:p>
            <a:pPr algn="ctr"/>
            <a:r>
              <a:rPr lang="ru-RU" sz="2800" b="1"/>
              <a:t> мм.</a:t>
            </a:r>
          </a:p>
        </p:txBody>
      </p:sp>
      <p:sp>
        <p:nvSpPr>
          <p:cNvPr id="8205" name="Oval 13"/>
          <p:cNvSpPr>
            <a:spLocks noChangeArrowheads="1"/>
          </p:cNvSpPr>
          <p:nvPr/>
        </p:nvSpPr>
        <p:spPr bwMode="auto">
          <a:xfrm>
            <a:off x="7543800" y="4800600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+ 25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1447800" y="4648200"/>
            <a:ext cx="914400" cy="914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745</a:t>
            </a:r>
          </a:p>
          <a:p>
            <a:pPr algn="ctr"/>
            <a:r>
              <a:rPr lang="ru-RU" sz="2800" b="1"/>
              <a:t> мм.</a:t>
            </a:r>
          </a:p>
        </p:txBody>
      </p:sp>
      <p:sp>
        <p:nvSpPr>
          <p:cNvPr id="8207" name="Oval 15"/>
          <p:cNvSpPr>
            <a:spLocks noChangeArrowheads="1"/>
          </p:cNvSpPr>
          <p:nvPr/>
        </p:nvSpPr>
        <p:spPr bwMode="auto">
          <a:xfrm>
            <a:off x="2514600" y="4648200"/>
            <a:ext cx="914400" cy="9144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/>
              <a:t>+ 23</a:t>
            </a: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762000" y="4343400"/>
            <a:ext cx="0" cy="1295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6" descr="0044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9672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199" grpId="0" animBg="1"/>
      <p:bldP spid="8200" grpId="0" animBg="1"/>
      <p:bldP spid="8201" grpId="0" animBg="1"/>
      <p:bldP spid="8202" grpId="0"/>
      <p:bldP spid="8203" grpId="0" animBg="1"/>
      <p:bldP spid="8204" grpId="0" animBg="1"/>
      <p:bldP spid="8205" grpId="0" animBg="1"/>
      <p:bldP spid="8206" grpId="0" animBg="1"/>
      <p:bldP spid="8207" grpId="0" animBg="1"/>
      <p:bldP spid="820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131840" y="260648"/>
            <a:ext cx="5554960" cy="7200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МУССОН.</a:t>
            </a:r>
          </a:p>
        </p:txBody>
      </p:sp>
      <p:pic>
        <p:nvPicPr>
          <p:cNvPr id="27651" name="Содержимое 3" descr="сканирование0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46" r="48541"/>
          <a:stretch>
            <a:fillRect/>
          </a:stretch>
        </p:blipFill>
        <p:spPr>
          <a:xfrm>
            <a:off x="4543425" y="1916832"/>
            <a:ext cx="4492625" cy="4941168"/>
          </a:xfrm>
        </p:spPr>
      </p:pic>
      <p:pic>
        <p:nvPicPr>
          <p:cNvPr id="27652" name="Рисунок 4" descr="сканирование0009.jpg"/>
          <p:cNvPicPr>
            <a:picLocks noChangeAspect="1"/>
          </p:cNvPicPr>
          <p:nvPr/>
        </p:nvPicPr>
        <p:blipFill>
          <a:blip r:embed="rId2" cstate="print"/>
          <a:srcRect l="50851"/>
          <a:stretch>
            <a:fillRect/>
          </a:stretch>
        </p:blipFill>
        <p:spPr bwMode="auto">
          <a:xfrm>
            <a:off x="0" y="1844824"/>
            <a:ext cx="4651375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муссон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87824" y="908720"/>
            <a:ext cx="305983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3" descr="j02938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9664" y="764704"/>
            <a:ext cx="3024336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9" descr="2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32656"/>
            <a:ext cx="2339752" cy="191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3" descr="j02938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0"/>
            <a:ext cx="1744663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1" y="1340769"/>
          <a:ext cx="8712969" cy="5199683"/>
        </p:xfrm>
        <a:graphic>
          <a:graphicData uri="http://schemas.openxmlformats.org/drawingml/2006/table">
            <a:tbl>
              <a:tblPr/>
              <a:tblGrid>
                <a:gridCol w="2904323"/>
                <a:gridCol w="2904323"/>
                <a:gridCol w="2904323"/>
              </a:tblGrid>
              <a:tr h="451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Признаки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Бриз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Муссон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Где образуется ветер?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Как часто меняет направление?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Когда ветер дует с водоема?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Когда ветер дует с суши?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4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Главная причина образования ветра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ompas_r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915816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Роза ветров"/>
          <p:cNvPicPr>
            <a:picLocks noChangeAspect="1" noChangeArrowheads="1"/>
          </p:cNvPicPr>
          <p:nvPr/>
        </p:nvPicPr>
        <p:blipFill>
          <a:blip r:embed="rId3" cstate="print"/>
          <a:srcRect r="22667"/>
          <a:stretch>
            <a:fillRect/>
          </a:stretch>
        </p:blipFill>
        <p:spPr>
          <a:xfrm>
            <a:off x="0" y="3048000"/>
            <a:ext cx="4635624" cy="381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15816" y="548680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Роза ветров </a:t>
            </a:r>
            <a:r>
              <a:rPr lang="ru-RU" sz="3200" dirty="0" smtClean="0"/>
              <a:t>– графическая диаграмма, показывающая повторяемость ветров разных направлений</a:t>
            </a:r>
            <a:endParaRPr lang="ru-RU" sz="3200" dirty="0"/>
          </a:p>
        </p:txBody>
      </p:sp>
      <p:pic>
        <p:nvPicPr>
          <p:cNvPr id="103425" name="Picture 1" descr="img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476500"/>
            <a:ext cx="4499992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вет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124744"/>
            <a:ext cx="5220072" cy="554461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8024" y="704088"/>
            <a:ext cx="3974976" cy="236487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</a:rPr>
              <a:t>Ветер.</a:t>
            </a:r>
            <a:endParaRPr lang="ru-RU" sz="9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«ПОСТРОЕНИЯ РОЗЫ ВЕТРОВ».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23528" y="1935480"/>
            <a:ext cx="5544616" cy="4589864"/>
          </a:xfrm>
        </p:spPr>
        <p:txBody>
          <a:bodyPr>
            <a:noAutofit/>
          </a:bodyPr>
          <a:lstStyle/>
          <a:p>
            <a:pPr>
              <a:buFont typeface="Wingdings 3" pitchFamily="18" charset="2"/>
              <a:buNone/>
            </a:pPr>
            <a:r>
              <a:rPr lang="ru-RU" sz="1800" dirty="0" smtClean="0">
                <a:latin typeface="Bookman Old Style" pitchFamily="18" charset="0"/>
              </a:rPr>
              <a:t>1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 Подготовить основание для построения розы ветров с указанием сторон горизонта.</a:t>
            </a:r>
          </a:p>
          <a:p>
            <a:pPr>
              <a:buFont typeface="Wingdings 3" pitchFamily="18" charset="2"/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2. Через 1  клетку провести на линиях отметки . (Принять условно, что одному отрезку на графике (0,5 см) соответствует 1 день).</a:t>
            </a:r>
          </a:p>
          <a:p>
            <a:pPr>
              <a:spcBef>
                <a:spcPts val="0"/>
              </a:spcBef>
              <a:buFont typeface="Wingdings 3" pitchFamily="18" charset="2"/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3. На линиях соответствующих направлений отложить от центра число дней с ветрами определённых направлений и поставить точку.</a:t>
            </a:r>
          </a:p>
          <a:p>
            <a:pPr>
              <a:buFont typeface="Wingdings 3" pitchFamily="18" charset="2"/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4. Точки, отмеченные на линиях, последовательно соединить.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84168" y="1988842"/>
          <a:ext cx="2880320" cy="4608511"/>
        </p:xfrm>
        <a:graphic>
          <a:graphicData uri="http://schemas.openxmlformats.org/drawingml/2006/table">
            <a:tbl>
              <a:tblPr/>
              <a:tblGrid>
                <a:gridCol w="2088232"/>
                <a:gridCol w="792088"/>
              </a:tblGrid>
              <a:tr h="703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Направление ветра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</a:rPr>
                        <a:t>Дни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Северный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5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Северо-восточный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Восточный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Юго-восточный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Южный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Юго-западный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Западный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Северо-западный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4"/>
          <p:cNvGraphicFramePr>
            <a:graphicFrameLocks/>
          </p:cNvGraphicFramePr>
          <p:nvPr>
            <p:ph idx="4294967295"/>
          </p:nvPr>
        </p:nvGraphicFramePr>
        <p:xfrm>
          <a:off x="179512" y="548680"/>
          <a:ext cx="8640960" cy="604867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5" name="Picture 17" descr="Блок почтовых марок Великобритании на тему «Погода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492896"/>
            <a:ext cx="26642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5031" name="Text Box 7"/>
          <p:cNvSpPr txBox="1">
            <a:spLocks noChangeArrowheads="1"/>
          </p:cNvSpPr>
          <p:nvPr/>
        </p:nvSpPr>
        <p:spPr bwMode="auto">
          <a:xfrm>
            <a:off x="2843213" y="6381328"/>
            <a:ext cx="3168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Парусник</a:t>
            </a:r>
          </a:p>
        </p:txBody>
      </p:sp>
      <p:pic>
        <p:nvPicPr>
          <p:cNvPr id="5" name="Picture 4" descr="J030048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0"/>
            <a:ext cx="2664296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J028525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2688" y="0"/>
            <a:ext cx="288131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J029692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635896" cy="1961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5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ветер-рисунки\u91_3108_ve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24744"/>
            <a:ext cx="44999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29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51920" y="1"/>
            <a:ext cx="5292080" cy="10527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Ветряные мельницы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82979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            </a:t>
            </a:r>
          </a:p>
        </p:txBody>
      </p:sp>
      <p:pic>
        <p:nvPicPr>
          <p:cNvPr id="382981" name="Picture 5" descr="12344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24744"/>
            <a:ext cx="4644007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1763713" y="6237288"/>
            <a:ext cx="5419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1116013" y="6165850"/>
            <a:ext cx="6119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2984" name="Text Box 8"/>
          <p:cNvSpPr txBox="1">
            <a:spLocks noChangeArrowheads="1"/>
          </p:cNvSpPr>
          <p:nvPr/>
        </p:nvSpPr>
        <p:spPr bwMode="auto">
          <a:xfrm>
            <a:off x="-252536" y="6027003"/>
            <a:ext cx="4860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                                   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Picture 7" descr="J028286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0"/>
            <a:ext cx="3275856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D:\ветер\veter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3645024"/>
            <a:ext cx="449999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8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29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82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82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800" dirty="0" smtClean="0"/>
              <a:t>1.п.39.,</a:t>
            </a:r>
          </a:p>
          <a:p>
            <a:pPr marL="514350" indent="-514350">
              <a:buNone/>
            </a:pPr>
            <a:r>
              <a:rPr lang="ru-RU" sz="4800" dirty="0" smtClean="0"/>
              <a:t>2.зад.4, стр120,</a:t>
            </a:r>
          </a:p>
          <a:p>
            <a:pPr marL="514350" indent="-514350">
              <a:buNone/>
            </a:pPr>
            <a:r>
              <a:rPr lang="ru-RU" sz="4800" dirty="0" smtClean="0"/>
              <a:t>3.рис.75, составить таблицу по диаграмме.</a:t>
            </a:r>
            <a:endParaRPr lang="ru-RU" sz="48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5" y="5373216"/>
          <a:ext cx="6864424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053"/>
                <a:gridCol w="858053"/>
                <a:gridCol w="858053"/>
                <a:gridCol w="858053"/>
                <a:gridCol w="858053"/>
                <a:gridCol w="858053"/>
                <a:gridCol w="858053"/>
                <a:gridCol w="858053"/>
              </a:tblGrid>
              <a:tr h="504056"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СЗ</a:t>
                      </a:r>
                      <a:endParaRPr lang="ru-RU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урока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Познакомиться с понятиями: ветер, бриз, муссон, роза ветров.</a:t>
            </a:r>
          </a:p>
          <a:p>
            <a:r>
              <a:rPr lang="ru-RU" dirty="0"/>
              <a:t>Определить причины возникновения ветра.</a:t>
            </a:r>
          </a:p>
          <a:p>
            <a:r>
              <a:rPr lang="ru-RU" dirty="0"/>
              <a:t>Изучить приборы для наблюдения за </a:t>
            </a:r>
            <a:r>
              <a:rPr lang="ru-RU" dirty="0" smtClean="0"/>
              <a:t>ветром</a:t>
            </a:r>
          </a:p>
          <a:p>
            <a:r>
              <a:rPr lang="ru-RU" dirty="0" smtClean="0"/>
              <a:t>Значение ветра в жизни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649"/>
            <a:ext cx="8229600" cy="64807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«ЭОЛ» - ВЕТЕР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символ неодолимого действия стихии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64704"/>
            <a:ext cx="5436096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tabLst>
                <a:tab pos="7796213" algn="l"/>
                <a:tab pos="7893050" algn="l"/>
              </a:tabLst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Как правило, выделялось четыре ветра. Каждому из них приписывались определенные качества. Хозяином ветров, согласно греческой мифологии, был бог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Эол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державший их запертыми в пещере.</a:t>
            </a:r>
          </a:p>
          <a:p>
            <a:pPr>
              <a:lnSpc>
                <a:spcPct val="80000"/>
              </a:lnSpc>
              <a:tabLst>
                <a:tab pos="7796213" algn="l"/>
                <a:tab pos="7893050" algn="l"/>
              </a:tabLst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античных рисунках ветры представлены как крылатые, длиннохвостые, бородатые, сильные божества. В искусстве Средних веков и Возрождения они условно изображались в виде одних лишь голов, усиленно раздувающих щеки, в более поздней итальянской живописи могли дуть в раковины или рога.</a:t>
            </a:r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692696"/>
            <a:ext cx="36358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:\ветер\ветер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5148064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рыв вет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4392488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179512" y="5905372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КОРО ЖАН-БАТИСТ-КАМИЛЬ «ПОРЫВ ВЕТРА».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" name="Picture 6" descr="Дж. У. Уотерхаус. Порыв ветра. 19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764704"/>
            <a:ext cx="38884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0800000" flipV="1">
            <a:off x="4932040" y="5964819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Дж.У.Уотерхаус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«Порыв ветра»  1902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13407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— </a:t>
            </a:r>
            <a:r>
              <a:rPr lang="ru-RU" sz="2400" b="1" dirty="0" smtClean="0"/>
              <a:t>Папа, да сруби ты, пожалуйста, эту сосну... Она делает </a:t>
            </a:r>
            <a:r>
              <a:rPr lang="ru-RU" sz="2400" b="1" dirty="0" smtClean="0"/>
              <a:t>ветер, а </a:t>
            </a:r>
            <a:r>
              <a:rPr lang="ru-RU" sz="2400" b="1" dirty="0" smtClean="0"/>
              <a:t>если ты срубишь ее, станет тихо, и я пойду гулять.  </a:t>
            </a:r>
            <a:r>
              <a:rPr lang="ru-RU" b="1" dirty="0" smtClean="0">
                <a:solidFill>
                  <a:srgbClr val="33CCFF"/>
                </a:solidFill>
                <a:latin typeface="Bookman Old Style" pitchFamily="18" charset="0"/>
              </a:rPr>
              <a:t>К.И. Чуковский «От двух до пяти».</a:t>
            </a:r>
            <a:r>
              <a:rPr lang="ru-RU" sz="2400" dirty="0" smtClean="0"/>
              <a:t> </a:t>
            </a:r>
            <a:endParaRPr lang="ru-RU" b="1" dirty="0" smtClean="0">
              <a:solidFill>
                <a:srgbClr val="000000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4" name="Picture 19" descr="gee_ru_196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49694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9" name="Text Box 7"/>
          <p:cNvSpPr txBox="1">
            <a:spLocks noChangeArrowheads="1"/>
          </p:cNvSpPr>
          <p:nvPr/>
        </p:nvSpPr>
        <p:spPr bwMode="auto">
          <a:xfrm>
            <a:off x="3203848" y="3860800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200" b="1" dirty="0" smtClean="0">
                <a:solidFill>
                  <a:srgbClr val="00FF00"/>
                </a:solidFill>
                <a:latin typeface="Bookman Old Style" pitchFamily="18" charset="0"/>
              </a:rPr>
              <a:t>     Разница </a:t>
            </a:r>
            <a:r>
              <a:rPr lang="ru-RU" sz="3200" b="1" dirty="0">
                <a:solidFill>
                  <a:srgbClr val="00FF00"/>
                </a:solidFill>
                <a:latin typeface="Bookman Old Style" pitchFamily="18" charset="0"/>
              </a:rPr>
              <a:t>в давлении.</a:t>
            </a:r>
          </a:p>
        </p:txBody>
      </p:sp>
      <p:sp>
        <p:nvSpPr>
          <p:cNvPr id="407560" name="Text Box 8"/>
          <p:cNvSpPr txBox="1">
            <a:spLocks noChangeArrowheads="1"/>
          </p:cNvSpPr>
          <p:nvPr/>
        </p:nvSpPr>
        <p:spPr bwMode="auto">
          <a:xfrm>
            <a:off x="3707905" y="4509120"/>
            <a:ext cx="20162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  ВД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07561" name="Text Box 9"/>
          <p:cNvSpPr txBox="1">
            <a:spLocks noChangeArrowheads="1"/>
          </p:cNvSpPr>
          <p:nvPr/>
        </p:nvSpPr>
        <p:spPr bwMode="auto">
          <a:xfrm>
            <a:off x="7452320" y="4581128"/>
            <a:ext cx="13681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НД</a:t>
            </a:r>
          </a:p>
        </p:txBody>
      </p:sp>
      <p:sp>
        <p:nvSpPr>
          <p:cNvPr id="407562" name="AutoShape 10"/>
          <p:cNvSpPr>
            <a:spLocks noChangeArrowheads="1"/>
          </p:cNvSpPr>
          <p:nvPr/>
        </p:nvSpPr>
        <p:spPr bwMode="auto">
          <a:xfrm>
            <a:off x="5868144" y="4797152"/>
            <a:ext cx="1656184" cy="504056"/>
          </a:xfrm>
          <a:prstGeom prst="rightArrow">
            <a:avLst>
              <a:gd name="adj1" fmla="val 50000"/>
              <a:gd name="adj2" fmla="val 636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9"/>
          <p:cNvSpPr>
            <a:spLocks noChangeArrowheads="1"/>
          </p:cNvSpPr>
          <p:nvPr/>
        </p:nvSpPr>
        <p:spPr bwMode="auto">
          <a:xfrm>
            <a:off x="4355976" y="908720"/>
            <a:ext cx="4608512" cy="2618953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В чем причина образования ветра?</a:t>
            </a:r>
          </a:p>
        </p:txBody>
      </p:sp>
      <p:pic>
        <p:nvPicPr>
          <p:cNvPr id="7" name="Picture 2" descr="05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381642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407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407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07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60" grpId="0"/>
      <p:bldP spid="407561" grpId="0"/>
      <p:bldP spid="40756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80729"/>
            <a:ext cx="8229600" cy="53438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Как назвать ветер?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2"/>
            <a:ext cx="33843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Название ветра определяется по той стороне горизонта откуда он дует. 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Северный ветер дует с севера, восточный ветер – с востока.</a:t>
            </a:r>
          </a:p>
          <a:p>
            <a:pPr>
              <a:lnSpc>
                <a:spcPct val="90000"/>
              </a:lnSpc>
            </a:pP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268760"/>
            <a:ext cx="4824536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           </a:t>
            </a:r>
            <a:r>
              <a:rPr lang="ru-RU" sz="2800" b="1" u="sng" dirty="0" smtClean="0">
                <a:solidFill>
                  <a:schemeClr val="accent1">
                    <a:lumMod val="50000"/>
                  </a:schemeClr>
                </a:solidFill>
              </a:rPr>
              <a:t>Знаете ли вы?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2800" dirty="0" smtClean="0"/>
              <a:t>Самым ветреным местом на Земле является мыс </a:t>
            </a:r>
            <a:r>
              <a:rPr lang="ru-RU" sz="2800" dirty="0" err="1" smtClean="0"/>
              <a:t>Дэнисона</a:t>
            </a:r>
            <a:r>
              <a:rPr lang="ru-RU" sz="2800" dirty="0" smtClean="0"/>
              <a:t> в Антарктиде. З00 дней в году здесь скорость ветра достигает 89 км. в час.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2800" dirty="0" smtClean="0"/>
              <a:t>Скорость ветра в смерче или торнадо достигает 700 км. В час, или 195 м. в сек.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2800" dirty="0" smtClean="0"/>
              <a:t>Ураган 13 ноября 1970 года в Бангладеш унес жизни 300 тыс.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1140</TotalTime>
  <Words>938</Words>
  <Application>Microsoft Office PowerPoint</Application>
  <PresentationFormat>Экран (4:3)</PresentationFormat>
  <Paragraphs>188</Paragraphs>
  <Slides>34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7" baseType="lpstr">
      <vt:lpstr>Поток</vt:lpstr>
      <vt:lpstr>1_Поток</vt:lpstr>
      <vt:lpstr>Документ</vt:lpstr>
      <vt:lpstr>Слайд 1</vt:lpstr>
      <vt:lpstr>ОТВЕТЫ</vt:lpstr>
      <vt:lpstr>Ветер.</vt:lpstr>
      <vt:lpstr>Цель урока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                   ШКАЛА БОФОРТА</vt:lpstr>
      <vt:lpstr>Слайд 13</vt:lpstr>
      <vt:lpstr>УРАГАН – сильный ветер.</vt:lpstr>
      <vt:lpstr>Слайд 15</vt:lpstr>
      <vt:lpstr>Слайд 16</vt:lpstr>
      <vt:lpstr>Слайд 17</vt:lpstr>
      <vt:lpstr>                    БОРА – холодный  ветер .</vt:lpstr>
      <vt:lpstr>«Черная пурга»</vt:lpstr>
      <vt:lpstr>Слайд 20</vt:lpstr>
      <vt:lpstr>Слайд 21</vt:lpstr>
      <vt:lpstr>                      БРИЗ.</vt:lpstr>
      <vt:lpstr>ДНЕВНОЙ БРИЗ</vt:lpstr>
      <vt:lpstr>Образование дневного бриза.</vt:lpstr>
      <vt:lpstr>НОЧНОЙ БРИЗ</vt:lpstr>
      <vt:lpstr>Образование ночного бриза</vt:lpstr>
      <vt:lpstr> МУССОН.</vt:lpstr>
      <vt:lpstr>Слайд 28</vt:lpstr>
      <vt:lpstr>Слайд 29</vt:lpstr>
      <vt:lpstr>Практическая работа «ПОСТРОЕНИЯ РОЗЫ ВЕТРОВ».</vt:lpstr>
      <vt:lpstr>Слайд 31</vt:lpstr>
      <vt:lpstr>Слайд 32</vt:lpstr>
      <vt:lpstr>Ветряные мельницы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17</cp:revision>
  <dcterms:created xsi:type="dcterms:W3CDTF">2012-04-13T13:33:36Z</dcterms:created>
  <dcterms:modified xsi:type="dcterms:W3CDTF">2012-04-16T03:07:36Z</dcterms:modified>
</cp:coreProperties>
</file>